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sldIdLst>
    <p:sldId id="256" r:id="rId2"/>
    <p:sldId id="257" r:id="rId3"/>
    <p:sldId id="258" r:id="rId4"/>
    <p:sldId id="259" r:id="rId5"/>
    <p:sldId id="260" r:id="rId6"/>
    <p:sldId id="261" r:id="rId7"/>
    <p:sldId id="262" r:id="rId8"/>
    <p:sldId id="263" r:id="rId9"/>
    <p:sldId id="271"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4T15:41:38.159"/>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4T16:09:02.733"/>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4T16:09:02.733"/>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it-IT"/>
              <a:t>Fare clic per modificare lo stile del titolo dello schema</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10/20/2024</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193149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it-IT"/>
              <a:t>Fare clic per modificare lo stile del titolo dello schema</a:t>
            </a:r>
            <a:endParaRPr lang="en-US"/>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10/20/2024</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2149138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10/20/2024</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3077669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it-IT"/>
              <a:t>Fare clic per modificare lo stile del titolo dello schema</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10/20/2024</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2073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it-IT"/>
              <a:t>Fare clic per modificare lo stile del titolo dello schema</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10/20/2024</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02174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it-IT"/>
              <a:t>Fare clic per modificare lo stile del titolo dello schema</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10/20/2024</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5815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US"/>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10/20/2024</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7817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it-IT"/>
              <a:t>Fare clic per modificare lo stile del titolo dello schema</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10/20/2024</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18225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10/20/2024</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217916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it-IT"/>
              <a:t>Fare clic per modificare lo stile del titolo dello schema</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10/20/2024</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45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it-IT"/>
              <a:t>Fare clic per modificare lo stile del titolo dello schema</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10/20/2024</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19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10/20/2024</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a:t>
            </a:fld>
            <a:endParaRPr lang="en-US" dirty="0"/>
          </a:p>
        </p:txBody>
      </p:sp>
    </p:spTree>
    <p:extLst>
      <p:ext uri="{BB962C8B-B14F-4D97-AF65-F5344CB8AC3E}">
        <p14:creationId xmlns:p14="http://schemas.microsoft.com/office/powerpoint/2010/main" val="40653063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en/idea-symbol-innovation-logo-3383766/" TargetMode="External"/><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biografiacortade.com/epicuro/" TargetMode="External"/><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biografiacortade.com/epicuro/" TargetMode="External"/><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biografiacortade.com/epicuro/" TargetMode="External"/><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pixabay.com/nl/no-stoppen-negatieve-emotie-woede-987086/"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lucythewombat.com/2019/01/07/dove-e-come-vedere-un-ornitorinco/" TargetMode="External"/><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hyperlink" Target="https://creativecommons.org/licenses/by-nc-nd/3.0/"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cantosirene.blogspot.com/2009/03/il-rimpianto-di-yeats.html" TargetMode="External"/><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hyperlink" Target="https://creativecommons.org/licenses/by-nc/3.0/"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ondarock.it/italia/fabriziodeandre.htm" TargetMode="External"/><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2.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3.xml"/><Relationship Id="rId1" Type="http://schemas.openxmlformats.org/officeDocument/2006/relationships/slideLayout" Target="../slideLayouts/slideLayout7.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50AE75-7107-B1F1-DB4A-9001BDD46D94}"/>
              </a:ext>
            </a:extLst>
          </p:cNvPr>
          <p:cNvSpPr>
            <a:spLocks noGrp="1"/>
          </p:cNvSpPr>
          <p:nvPr>
            <p:ph type="ctrTitle"/>
          </p:nvPr>
        </p:nvSpPr>
        <p:spPr/>
        <p:txBody>
          <a:bodyPr/>
          <a:lstStyle/>
          <a:p>
            <a:r>
              <a:rPr lang="it-IT" dirty="0"/>
              <a:t>Il tempo vola: uno sguardo all’avanzare dell’età </a:t>
            </a:r>
          </a:p>
        </p:txBody>
      </p:sp>
      <p:sp>
        <p:nvSpPr>
          <p:cNvPr id="3" name="Sottotitolo 2">
            <a:extLst>
              <a:ext uri="{FF2B5EF4-FFF2-40B4-BE49-F238E27FC236}">
                <a16:creationId xmlns:a16="http://schemas.microsoft.com/office/drawing/2014/main" id="{FF1F84E4-6830-8172-8056-D29AD4AC2326}"/>
              </a:ext>
            </a:extLst>
          </p:cNvPr>
          <p:cNvSpPr>
            <a:spLocks noGrp="1"/>
          </p:cNvSpPr>
          <p:nvPr>
            <p:ph type="subTitle" idx="1"/>
          </p:nvPr>
        </p:nvSpPr>
        <p:spPr/>
        <p:txBody>
          <a:bodyPr>
            <a:normAutofit lnSpcReduction="10000"/>
          </a:bodyPr>
          <a:lstStyle/>
          <a:p>
            <a:r>
              <a:rPr lang="it-IT" dirty="0"/>
              <a:t>Docente: Dott.ssa Greta Capelli 3314047249 capelligreta29@gmail.com</a:t>
            </a:r>
          </a:p>
          <a:p>
            <a:r>
              <a:rPr lang="it-IT" dirty="0"/>
              <a:t>Terza Università Bergamo 2024/2025</a:t>
            </a:r>
          </a:p>
        </p:txBody>
      </p:sp>
    </p:spTree>
    <p:extLst>
      <p:ext uri="{BB962C8B-B14F-4D97-AF65-F5344CB8AC3E}">
        <p14:creationId xmlns:p14="http://schemas.microsoft.com/office/powerpoint/2010/main" val="246226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ED7BB6E-3C37-48BC-4AD5-EA4D78C07100}"/>
              </a:ext>
            </a:extLst>
          </p:cNvPr>
          <p:cNvSpPr txBox="1"/>
          <p:nvPr/>
        </p:nvSpPr>
        <p:spPr>
          <a:xfrm>
            <a:off x="1543665" y="1789470"/>
            <a:ext cx="8701548" cy="3416320"/>
          </a:xfrm>
          <a:prstGeom prst="rect">
            <a:avLst/>
          </a:prstGeom>
          <a:noFill/>
        </p:spPr>
        <p:txBody>
          <a:bodyPr wrap="square" rtlCol="0">
            <a:spAutoFit/>
          </a:bodyPr>
          <a:lstStyle/>
          <a:p>
            <a:pPr algn="ctr"/>
            <a:r>
              <a:rPr lang="it-IT" sz="3600" dirty="0">
                <a:solidFill>
                  <a:schemeClr val="accent1"/>
                </a:solidFill>
                <a:effectLst>
                  <a:outerShdw blurRad="38100" dist="38100" dir="2700000" algn="tl">
                    <a:srgbClr val="000000">
                      <a:alpha val="43137"/>
                    </a:srgbClr>
                  </a:outerShdw>
                </a:effectLst>
                <a:latin typeface="Abadi" panose="020B0604020104020204" pitchFamily="34" charset="0"/>
              </a:rPr>
              <a:t>Appurato che tutti, ciascuno a suo modo, sperimentiamo la paura della finitudine umana … </a:t>
            </a:r>
          </a:p>
          <a:p>
            <a:pPr algn="ctr"/>
            <a:r>
              <a:rPr lang="it-IT" sz="3600" u="sng" dirty="0">
                <a:solidFill>
                  <a:schemeClr val="accent1"/>
                </a:solidFill>
                <a:effectLst>
                  <a:outerShdw blurRad="38100" dist="38100" dir="2700000" algn="tl">
                    <a:srgbClr val="000000">
                      <a:alpha val="43137"/>
                    </a:srgbClr>
                  </a:outerShdw>
                </a:effectLst>
                <a:latin typeface="Abadi" panose="020B0604020104020204" pitchFamily="34" charset="0"/>
              </a:rPr>
              <a:t>È bene sapere che si può fare di più che ridurre semplicemente la paura della morte!!!</a:t>
            </a:r>
          </a:p>
        </p:txBody>
      </p:sp>
    </p:spTree>
    <p:extLst>
      <p:ext uri="{BB962C8B-B14F-4D97-AF65-F5344CB8AC3E}">
        <p14:creationId xmlns:p14="http://schemas.microsoft.com/office/powerpoint/2010/main" val="1395902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7513FEF-92DC-FB7B-B1E6-D46FE2F2A59B}"/>
              </a:ext>
            </a:extLst>
          </p:cNvPr>
          <p:cNvSpPr txBox="1"/>
          <p:nvPr/>
        </p:nvSpPr>
        <p:spPr>
          <a:xfrm>
            <a:off x="3274142" y="683472"/>
            <a:ext cx="5043948" cy="5194948"/>
          </a:xfrm>
          <a:prstGeom prst="rect">
            <a:avLst/>
          </a:prstGeom>
          <a:noFill/>
        </p:spPr>
        <p:txBody>
          <a:bodyPr wrap="square" rtlCol="0">
            <a:spAutoFit/>
          </a:bodyPr>
          <a:lstStyle/>
          <a:p>
            <a:pPr algn="ctr">
              <a:lnSpc>
                <a:spcPct val="150000"/>
              </a:lnSpc>
            </a:pPr>
            <a:r>
              <a:rPr lang="it-IT" sz="2800" dirty="0">
                <a:solidFill>
                  <a:srgbClr val="0070C0"/>
                </a:solidFill>
                <a:effectLst>
                  <a:outerShdw blurRad="38100" dist="38100" dir="2700000" algn="tl">
                    <a:srgbClr val="000000">
                      <a:alpha val="43137"/>
                    </a:srgbClr>
                  </a:outerShdw>
                </a:effectLst>
                <a:latin typeface="Abadi" panose="020B0604020104020204" pitchFamily="34" charset="0"/>
              </a:rPr>
              <a:t>Avendo consapevolmente in mente l’idea della morte, questa potrà essere utilizzata come ESPERIENZA DI RISVEGLIO, come CATALIZZATORE molto utile DI CAMBIAMENTI  IMPORTANTI nelle nostre vite</a:t>
            </a:r>
          </a:p>
        </p:txBody>
      </p:sp>
    </p:spTree>
    <p:extLst>
      <p:ext uri="{BB962C8B-B14F-4D97-AF65-F5344CB8AC3E}">
        <p14:creationId xmlns:p14="http://schemas.microsoft.com/office/powerpoint/2010/main" val="2249934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persona, candela, vestiti, uomo&#10;&#10;Descrizione generata automaticamente">
            <a:extLst>
              <a:ext uri="{FF2B5EF4-FFF2-40B4-BE49-F238E27FC236}">
                <a16:creationId xmlns:a16="http://schemas.microsoft.com/office/drawing/2014/main" id="{127DD6A0-6A92-EAC1-2C7F-16A0901A5129}"/>
              </a:ext>
            </a:extLst>
          </p:cNvPr>
          <p:cNvPicPr>
            <a:picLocks noChangeAspect="1"/>
          </p:cNvPicPr>
          <p:nvPr/>
        </p:nvPicPr>
        <p:blipFill>
          <a:blip r:embed="rId2">
            <a:extLst>
              <a:ext uri="{28A0092B-C50C-407E-A947-70E740481C1C}">
                <a14:useLocalDpi xmlns:a14="http://schemas.microsoft.com/office/drawing/2010/main" val="0"/>
              </a:ext>
            </a:extLst>
          </a:blip>
          <a:srcRect t="21829" b="3171"/>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asellaDiTesto 1">
            <a:extLst>
              <a:ext uri="{FF2B5EF4-FFF2-40B4-BE49-F238E27FC236}">
                <a16:creationId xmlns:a16="http://schemas.microsoft.com/office/drawing/2014/main" id="{1512EE91-E98A-99E7-986C-796C0C73474C}"/>
              </a:ext>
            </a:extLst>
          </p:cNvPr>
          <p:cNvSpPr txBox="1"/>
          <p:nvPr/>
        </p:nvSpPr>
        <p:spPr>
          <a:xfrm>
            <a:off x="477981" y="1122362"/>
            <a:ext cx="4023360" cy="2802219"/>
          </a:xfrm>
          <a:prstGeom prst="rect">
            <a:avLst/>
          </a:prstGeom>
        </p:spPr>
        <p:txBody>
          <a:bodyPr vert="horz" lIns="91440" tIns="45720" rIns="91440" bIns="45720" rtlCol="0" anchor="b">
            <a:normAutofit/>
          </a:bodyPr>
          <a:lstStyle/>
          <a:p>
            <a:pPr>
              <a:spcBef>
                <a:spcPct val="0"/>
              </a:spcBef>
              <a:spcAft>
                <a:spcPts val="600"/>
              </a:spcAft>
            </a:pPr>
            <a:r>
              <a:rPr lang="en-US" sz="4800" b="1">
                <a:solidFill>
                  <a:schemeClr val="bg1"/>
                </a:solidFill>
                <a:latin typeface="+mj-lt"/>
                <a:ea typeface="+mj-ea"/>
                <a:cs typeface="+mj-cs"/>
              </a:rPr>
              <a:t>L’ESPERIENZA DEL RISVEGLIO</a:t>
            </a:r>
          </a:p>
        </p:txBody>
      </p:sp>
      <p:sp>
        <p:nvSpPr>
          <p:cNvPr id="3" name="CasellaDiTesto 2">
            <a:extLst>
              <a:ext uri="{FF2B5EF4-FFF2-40B4-BE49-F238E27FC236}">
                <a16:creationId xmlns:a16="http://schemas.microsoft.com/office/drawing/2014/main" id="{7DDEDCF3-F64A-B24B-8564-9464638BBF43}"/>
              </a:ext>
            </a:extLst>
          </p:cNvPr>
          <p:cNvSpPr txBox="1"/>
          <p:nvPr/>
        </p:nvSpPr>
        <p:spPr>
          <a:xfrm>
            <a:off x="477980" y="3969352"/>
            <a:ext cx="4023359" cy="1208141"/>
          </a:xfrm>
          <a:prstGeom prst="rect">
            <a:avLst/>
          </a:prstGeom>
        </p:spPr>
        <p:txBody>
          <a:bodyPr vert="horz" lIns="91440" tIns="45720" rIns="91440" bIns="45720" rtlCol="0">
            <a:normAutofit/>
          </a:bodyPr>
          <a:lstStyle/>
          <a:p>
            <a:pPr>
              <a:lnSpc>
                <a:spcPct val="110000"/>
              </a:lnSpc>
              <a:spcBef>
                <a:spcPts val="1000"/>
              </a:spcBef>
            </a:pPr>
            <a:r>
              <a:rPr lang="en-US" sz="2600">
                <a:solidFill>
                  <a:schemeClr val="bg1"/>
                </a:solidFill>
              </a:rPr>
              <a:t>Il signor Scrooge de «Il canto di Natale» di C. Dickens, un vecchio avido, isolato e meschino….</a:t>
            </a:r>
          </a:p>
        </p:txBody>
      </p:sp>
    </p:spTree>
    <p:extLst>
      <p:ext uri="{BB962C8B-B14F-4D97-AF65-F5344CB8AC3E}">
        <p14:creationId xmlns:p14="http://schemas.microsoft.com/office/powerpoint/2010/main" val="1975609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4BECCEA-38A2-6348-9491-BA8D2D1D68AC}"/>
              </a:ext>
            </a:extLst>
          </p:cNvPr>
          <p:cNvSpPr txBox="1"/>
          <p:nvPr/>
        </p:nvSpPr>
        <p:spPr>
          <a:xfrm>
            <a:off x="619433" y="452284"/>
            <a:ext cx="9950245" cy="769441"/>
          </a:xfrm>
          <a:prstGeom prst="rect">
            <a:avLst/>
          </a:prstGeom>
          <a:noFill/>
        </p:spPr>
        <p:txBody>
          <a:bodyPr wrap="square" rtlCol="0">
            <a:spAutoFit/>
          </a:bodyPr>
          <a:lstStyle/>
          <a:p>
            <a:r>
              <a:rPr lang="it-IT" sz="4400" b="1" dirty="0"/>
              <a:t>LE LEZIONI DEGLI STOICI</a:t>
            </a:r>
          </a:p>
        </p:txBody>
      </p:sp>
      <p:sp>
        <p:nvSpPr>
          <p:cNvPr id="3" name="CasellaDiTesto 2">
            <a:extLst>
              <a:ext uri="{FF2B5EF4-FFF2-40B4-BE49-F238E27FC236}">
                <a16:creationId xmlns:a16="http://schemas.microsoft.com/office/drawing/2014/main" id="{710CA29A-CC68-F980-E5AE-047F81B24B91}"/>
              </a:ext>
            </a:extLst>
          </p:cNvPr>
          <p:cNvSpPr txBox="1"/>
          <p:nvPr/>
        </p:nvSpPr>
        <p:spPr>
          <a:xfrm>
            <a:off x="934064" y="1691343"/>
            <a:ext cx="8160774" cy="3108543"/>
          </a:xfrm>
          <a:prstGeom prst="rect">
            <a:avLst/>
          </a:prstGeom>
          <a:noFill/>
        </p:spPr>
        <p:txBody>
          <a:bodyPr wrap="square" rtlCol="0">
            <a:spAutoFit/>
          </a:bodyPr>
          <a:lstStyle/>
          <a:p>
            <a:pPr marL="285750" indent="-285750">
              <a:buFontTx/>
              <a:buChar char="-"/>
            </a:pPr>
            <a:r>
              <a:rPr lang="it-IT" sz="2000" dirty="0">
                <a:latin typeface="Abadi" panose="020B0604020104020204" pitchFamily="34" charset="0"/>
              </a:rPr>
              <a:t>Imparare a vivere bene, significa imparare a morire bene</a:t>
            </a:r>
          </a:p>
          <a:p>
            <a:pPr marL="285750" indent="-285750">
              <a:buFontTx/>
              <a:buChar char="-"/>
            </a:pPr>
            <a:r>
              <a:rPr lang="it-IT" sz="2000" dirty="0">
                <a:latin typeface="Abadi" panose="020B0604020104020204" pitchFamily="34" charset="0"/>
              </a:rPr>
              <a:t>Per Cicerone filosofare equivarrebbe a prepararsi alla morte</a:t>
            </a:r>
          </a:p>
          <a:p>
            <a:pPr algn="ctr"/>
            <a:endParaRPr lang="it-IT" sz="2000" dirty="0">
              <a:latin typeface="Abadi" panose="020B0604020104020204" pitchFamily="34" charset="0"/>
            </a:endParaRPr>
          </a:p>
          <a:p>
            <a:pPr algn="ctr"/>
            <a:endParaRPr lang="it-IT" sz="2000" dirty="0">
              <a:latin typeface="Abadi" panose="020B0604020104020204" pitchFamily="34" charset="0"/>
            </a:endParaRPr>
          </a:p>
          <a:p>
            <a:pPr algn="ctr"/>
            <a:endParaRPr lang="it-IT" sz="2000" dirty="0">
              <a:latin typeface="Abadi" panose="020B0604020104020204" pitchFamily="34" charset="0"/>
            </a:endParaRPr>
          </a:p>
          <a:p>
            <a:pPr algn="ctr"/>
            <a:r>
              <a:rPr lang="it-IT" sz="3200" dirty="0">
                <a:effectLst>
                  <a:outerShdw blurRad="38100" dist="38100" dir="2700000" algn="tl">
                    <a:srgbClr val="000000">
                      <a:alpha val="43137"/>
                    </a:srgbClr>
                  </a:outerShdw>
                </a:effectLst>
                <a:latin typeface="Abadi" panose="020B0604020104020204" pitchFamily="34" charset="0"/>
              </a:rPr>
              <a:t>«Perché è pur vero che seppur la fisicità della morte ci distrugge, l’idea della morte però ci salva»</a:t>
            </a:r>
          </a:p>
        </p:txBody>
      </p:sp>
      <p:pic>
        <p:nvPicPr>
          <p:cNvPr id="5" name="Immagine 4" descr="Immagine che contiene cartone animato, disegno, schizzo, clipart&#10;&#10;Descrizione generata automaticamente">
            <a:extLst>
              <a:ext uri="{FF2B5EF4-FFF2-40B4-BE49-F238E27FC236}">
                <a16:creationId xmlns:a16="http://schemas.microsoft.com/office/drawing/2014/main" id="{E2F30685-A82C-DBF1-B464-F862C2D2A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4838" y="1059202"/>
            <a:ext cx="3035218" cy="4434572"/>
          </a:xfrm>
          <a:prstGeom prst="rect">
            <a:avLst/>
          </a:prstGeom>
        </p:spPr>
      </p:pic>
    </p:spTree>
    <p:extLst>
      <p:ext uri="{BB962C8B-B14F-4D97-AF65-F5344CB8AC3E}">
        <p14:creationId xmlns:p14="http://schemas.microsoft.com/office/powerpoint/2010/main" val="3834207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4BECCEA-38A2-6348-9491-BA8D2D1D68AC}"/>
              </a:ext>
            </a:extLst>
          </p:cNvPr>
          <p:cNvSpPr txBox="1"/>
          <p:nvPr/>
        </p:nvSpPr>
        <p:spPr>
          <a:xfrm>
            <a:off x="619433" y="452284"/>
            <a:ext cx="9950245" cy="769441"/>
          </a:xfrm>
          <a:prstGeom prst="rect">
            <a:avLst/>
          </a:prstGeom>
          <a:noFill/>
        </p:spPr>
        <p:txBody>
          <a:bodyPr wrap="square" rtlCol="0">
            <a:spAutoFit/>
          </a:bodyPr>
          <a:lstStyle/>
          <a:p>
            <a:r>
              <a:rPr lang="it-IT" sz="4400" b="1" dirty="0"/>
              <a:t>Come ci salva l’idea della morte??!</a:t>
            </a:r>
          </a:p>
        </p:txBody>
      </p:sp>
      <p:sp>
        <p:nvSpPr>
          <p:cNvPr id="3" name="CasellaDiTesto 2">
            <a:extLst>
              <a:ext uri="{FF2B5EF4-FFF2-40B4-BE49-F238E27FC236}">
                <a16:creationId xmlns:a16="http://schemas.microsoft.com/office/drawing/2014/main" id="{710CA29A-CC68-F980-E5AE-047F81B24B91}"/>
              </a:ext>
            </a:extLst>
          </p:cNvPr>
          <p:cNvSpPr txBox="1"/>
          <p:nvPr/>
        </p:nvSpPr>
        <p:spPr>
          <a:xfrm>
            <a:off x="934064" y="1691343"/>
            <a:ext cx="8160774" cy="3662541"/>
          </a:xfrm>
          <a:prstGeom prst="rect">
            <a:avLst/>
          </a:prstGeom>
          <a:noFill/>
        </p:spPr>
        <p:txBody>
          <a:bodyPr wrap="square" rtlCol="0">
            <a:spAutoFit/>
          </a:bodyPr>
          <a:lstStyle/>
          <a:p>
            <a:r>
              <a:rPr lang="it-IT" sz="2000" dirty="0">
                <a:effectLst>
                  <a:outerShdw blurRad="38100" dist="38100" dir="2700000" algn="tl">
                    <a:srgbClr val="000000">
                      <a:alpha val="43137"/>
                    </a:srgbClr>
                  </a:outerShdw>
                </a:effectLst>
                <a:latin typeface="Abadi" panose="020B0604020104020204" pitchFamily="34" charset="0"/>
              </a:rPr>
              <a:t>Nella nostra «modalità quotidiana» siamo costantemente assorbiti da ciò che ci sta intorno e da COME le cose sono. </a:t>
            </a:r>
          </a:p>
          <a:p>
            <a:r>
              <a:rPr lang="it-IT" sz="2000" dirty="0">
                <a:effectLst>
                  <a:outerShdw blurRad="38100" dist="38100" dir="2700000" algn="tl">
                    <a:srgbClr val="000000">
                      <a:alpha val="43137"/>
                    </a:srgbClr>
                  </a:outerShdw>
                </a:effectLst>
                <a:latin typeface="Abadi" panose="020B0604020104020204" pitchFamily="34" charset="0"/>
              </a:rPr>
              <a:t>L’idea della morte ci avvicina, invece, alla «modalità ontologica», grazie alla quale possiamo meravigliarci del miracolo dell’essere. Non più di come le cose sono, ma CHE le cose sono.</a:t>
            </a:r>
          </a:p>
          <a:p>
            <a:r>
              <a:rPr lang="it-IT" sz="2000" dirty="0">
                <a:effectLst>
                  <a:outerShdw blurRad="38100" dist="38100" dir="2700000" algn="tl">
                    <a:srgbClr val="000000">
                      <a:alpha val="43137"/>
                    </a:srgbClr>
                  </a:outerShdw>
                </a:effectLst>
                <a:latin typeface="Abadi" panose="020B0604020104020204" pitchFamily="34" charset="0"/>
              </a:rPr>
              <a:t>L’idea della morte ci distoglie dal prestigio e dall’estetica, per renderci invece più consapevoli dell’esistenza e dunque anche più preparati ad operare dei cambiamenti significativi.</a:t>
            </a:r>
          </a:p>
          <a:p>
            <a:endParaRPr lang="it-IT" dirty="0">
              <a:effectLst>
                <a:outerShdw blurRad="38100" dist="38100" dir="2700000" algn="tl">
                  <a:srgbClr val="000000">
                    <a:alpha val="43137"/>
                  </a:srgbClr>
                </a:outerShdw>
              </a:effectLst>
              <a:latin typeface="Abadi" panose="020B0604020104020204" pitchFamily="34" charset="0"/>
            </a:endParaRPr>
          </a:p>
          <a:p>
            <a:r>
              <a:rPr lang="it-IT" dirty="0">
                <a:effectLst>
                  <a:outerShdw blurRad="38100" dist="38100" dir="2700000" algn="tl">
                    <a:srgbClr val="000000">
                      <a:alpha val="43137"/>
                    </a:srgbClr>
                  </a:outerShdw>
                </a:effectLst>
                <a:latin typeface="Abadi" panose="020B0604020104020204" pitchFamily="34" charset="0"/>
              </a:rPr>
              <a:t>Esempio: persone affette da gravi malattie che, dovendosi confrontare con la morte, non soccombono ad una disperazione passiva ma trasformano le priorità della loro vita, avendo meno premura delle banalità. </a:t>
            </a:r>
          </a:p>
        </p:txBody>
      </p:sp>
      <p:pic>
        <p:nvPicPr>
          <p:cNvPr id="6" name="Immagine 5" descr="Immagine che contiene disegno, illustrazione, clipart, schizzo&#10;&#10;Descrizione generata automaticamente">
            <a:extLst>
              <a:ext uri="{FF2B5EF4-FFF2-40B4-BE49-F238E27FC236}">
                <a16:creationId xmlns:a16="http://schemas.microsoft.com/office/drawing/2014/main" id="{4B964384-80D1-E09E-6892-B198D4BCAF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4838" y="1221725"/>
            <a:ext cx="2598489" cy="4113924"/>
          </a:xfrm>
          <a:prstGeom prst="rect">
            <a:avLst/>
          </a:prstGeom>
        </p:spPr>
      </p:pic>
    </p:spTree>
    <p:extLst>
      <p:ext uri="{BB962C8B-B14F-4D97-AF65-F5344CB8AC3E}">
        <p14:creationId xmlns:p14="http://schemas.microsoft.com/office/powerpoint/2010/main" val="1959551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4BECCEA-38A2-6348-9491-BA8D2D1D68AC}"/>
              </a:ext>
            </a:extLst>
          </p:cNvPr>
          <p:cNvSpPr txBox="1"/>
          <p:nvPr/>
        </p:nvSpPr>
        <p:spPr>
          <a:xfrm>
            <a:off x="619433" y="452284"/>
            <a:ext cx="9950245" cy="1446550"/>
          </a:xfrm>
          <a:prstGeom prst="rect">
            <a:avLst/>
          </a:prstGeom>
          <a:noFill/>
        </p:spPr>
        <p:txBody>
          <a:bodyPr wrap="square" rtlCol="0">
            <a:spAutoFit/>
          </a:bodyPr>
          <a:lstStyle/>
          <a:p>
            <a:r>
              <a:rPr lang="it-IT" sz="4400" b="1" dirty="0"/>
              <a:t>A VOLTE CI OCCORRONO ESPERIENZE IRREVERSIBILI PER POTER OPERARE DEI CAMBIAMENTI</a:t>
            </a:r>
          </a:p>
        </p:txBody>
      </p:sp>
      <p:sp>
        <p:nvSpPr>
          <p:cNvPr id="3" name="CasellaDiTesto 2">
            <a:extLst>
              <a:ext uri="{FF2B5EF4-FFF2-40B4-BE49-F238E27FC236}">
                <a16:creationId xmlns:a16="http://schemas.microsoft.com/office/drawing/2014/main" id="{710CA29A-CC68-F980-E5AE-047F81B24B91}"/>
              </a:ext>
            </a:extLst>
          </p:cNvPr>
          <p:cNvSpPr txBox="1"/>
          <p:nvPr/>
        </p:nvSpPr>
        <p:spPr>
          <a:xfrm>
            <a:off x="619433" y="2142032"/>
            <a:ext cx="8160774" cy="6801862"/>
          </a:xfrm>
          <a:prstGeom prst="rect">
            <a:avLst/>
          </a:prstGeom>
          <a:noFill/>
        </p:spPr>
        <p:txBody>
          <a:bodyPr wrap="square" rtlCol="0">
            <a:spAutoFit/>
          </a:bodyPr>
          <a:lstStyle/>
          <a:p>
            <a:r>
              <a:rPr lang="it-IT" sz="2000" dirty="0">
                <a:latin typeface="Abadi" panose="020B0604020104020204" pitchFamily="34" charset="0"/>
              </a:rPr>
              <a:t>Cambiamenti importanti spesso necessitano di catalizzatori pressanti dell’esistenza:</a:t>
            </a:r>
          </a:p>
          <a:p>
            <a:endParaRPr lang="it-IT" sz="2000" dirty="0">
              <a:latin typeface="Abadi" panose="020B0604020104020204" pitchFamily="34" charset="0"/>
            </a:endParaRPr>
          </a:p>
          <a:p>
            <a:pPr marL="342900" indent="-342900">
              <a:buFontTx/>
              <a:buChar char="-"/>
            </a:pPr>
            <a:r>
              <a:rPr lang="it-IT" sz="2000" dirty="0">
                <a:latin typeface="Abadi" panose="020B0604020104020204" pitchFamily="34" charset="0"/>
              </a:rPr>
              <a:t>Dolore per la perdita di qualcuno che si ama</a:t>
            </a:r>
          </a:p>
          <a:p>
            <a:pPr marL="342900" indent="-342900">
              <a:buFontTx/>
              <a:buChar char="-"/>
            </a:pPr>
            <a:r>
              <a:rPr lang="it-IT" sz="2000" dirty="0">
                <a:latin typeface="Abadi" panose="020B0604020104020204" pitchFamily="34" charset="0"/>
              </a:rPr>
              <a:t>Malattia che mette a rischio la nostra vita</a:t>
            </a:r>
          </a:p>
          <a:p>
            <a:pPr marL="342900" indent="-342900">
              <a:buFontTx/>
              <a:buChar char="-"/>
            </a:pPr>
            <a:r>
              <a:rPr lang="it-IT" sz="2000" dirty="0">
                <a:latin typeface="Abadi" panose="020B0604020104020204" pitchFamily="34" charset="0"/>
              </a:rPr>
              <a:t>Rottura di una relazione intima</a:t>
            </a:r>
          </a:p>
          <a:p>
            <a:pPr marL="342900" indent="-342900">
              <a:buFontTx/>
              <a:buChar char="-"/>
            </a:pPr>
            <a:r>
              <a:rPr lang="it-IT" sz="2000" dirty="0">
                <a:latin typeface="Abadi" panose="020B0604020104020204" pitchFamily="34" charset="0"/>
              </a:rPr>
              <a:t>Alcune pietre miliari della nostra esistenza (i 40, 50, 60 anni…)</a:t>
            </a:r>
          </a:p>
          <a:p>
            <a:pPr marL="342900" indent="-342900">
              <a:buFontTx/>
              <a:buChar char="-"/>
            </a:pPr>
            <a:r>
              <a:rPr lang="it-IT" sz="2000" dirty="0">
                <a:latin typeface="Abadi" panose="020B0604020104020204" pitchFamily="34" charset="0"/>
              </a:rPr>
              <a:t>Le riunioni con i vecchi compagni di scuola</a:t>
            </a:r>
          </a:p>
          <a:p>
            <a:pPr marL="342900" indent="-342900">
              <a:buFontTx/>
              <a:buChar char="-"/>
            </a:pPr>
            <a:r>
              <a:rPr lang="it-IT" sz="2000" dirty="0">
                <a:latin typeface="Abadi" panose="020B0604020104020204" pitchFamily="34" charset="0"/>
              </a:rPr>
              <a:t>Traumi dovuti a eventi tragici</a:t>
            </a:r>
          </a:p>
          <a:p>
            <a:pPr marL="342900" indent="-342900">
              <a:buFontTx/>
              <a:buChar char="-"/>
            </a:pPr>
            <a:r>
              <a:rPr lang="it-IT" sz="2000" dirty="0">
                <a:latin typeface="Abadi" panose="020B0604020104020204" pitchFamily="34" charset="0"/>
              </a:rPr>
              <a:t>Figli che lasciano la casa</a:t>
            </a:r>
          </a:p>
          <a:p>
            <a:pPr marL="342900" indent="-342900">
              <a:buFontTx/>
              <a:buChar char="-"/>
            </a:pPr>
            <a:r>
              <a:rPr lang="it-IT" sz="2000" dirty="0">
                <a:latin typeface="Abadi" panose="020B0604020104020204" pitchFamily="34" charset="0"/>
              </a:rPr>
              <a:t>Cambiamenti nella carriera</a:t>
            </a:r>
          </a:p>
          <a:p>
            <a:pPr marL="342900" indent="-342900">
              <a:buFontTx/>
              <a:buChar char="-"/>
            </a:pPr>
            <a:r>
              <a:rPr lang="it-IT" sz="2000" dirty="0">
                <a:latin typeface="Abadi" panose="020B0604020104020204" pitchFamily="34" charset="0"/>
              </a:rPr>
              <a:t>Pensione</a:t>
            </a:r>
          </a:p>
          <a:p>
            <a:pPr marL="342900" indent="-342900">
              <a:buFontTx/>
              <a:buChar char="-"/>
            </a:pPr>
            <a:r>
              <a:rPr lang="it-IT" sz="2000" dirty="0">
                <a:latin typeface="Abadi" panose="020B0604020104020204" pitchFamily="34" charset="0"/>
              </a:rPr>
              <a:t>La casa di riposo</a:t>
            </a:r>
          </a:p>
          <a:p>
            <a:pPr marL="342900" indent="-342900">
              <a:buFontTx/>
              <a:buChar char="-"/>
            </a:pPr>
            <a:endParaRPr lang="it-IT" sz="2000" dirty="0">
              <a:latin typeface="Abadi" panose="020B0604020104020204" pitchFamily="34" charset="0"/>
            </a:endParaRPr>
          </a:p>
          <a:p>
            <a:pPr algn="ctr"/>
            <a:endParaRPr lang="it-IT" sz="2000" dirty="0">
              <a:latin typeface="Abadi" panose="020B0604020104020204" pitchFamily="34" charset="0"/>
            </a:endParaRPr>
          </a:p>
          <a:p>
            <a:pPr algn="ctr"/>
            <a:endParaRPr lang="it-IT" sz="2000" dirty="0">
              <a:latin typeface="Abadi" panose="020B0604020104020204" pitchFamily="34" charset="0"/>
            </a:endParaRPr>
          </a:p>
          <a:p>
            <a:pPr algn="ctr"/>
            <a:endParaRPr lang="it-IT" sz="2000" dirty="0">
              <a:latin typeface="Abadi" panose="020B0604020104020204" pitchFamily="34" charset="0"/>
            </a:endParaRPr>
          </a:p>
          <a:p>
            <a:pPr algn="ctr"/>
            <a:r>
              <a:rPr lang="it-IT" sz="3200" dirty="0">
                <a:effectLst>
                  <a:outerShdw blurRad="38100" dist="38100" dir="2700000" algn="tl">
                    <a:srgbClr val="000000">
                      <a:alpha val="43137"/>
                    </a:srgbClr>
                  </a:outerShdw>
                </a:effectLst>
                <a:latin typeface="Abadi" panose="020B0604020104020204" pitchFamily="34" charset="0"/>
              </a:rPr>
              <a:t>«Perché è pur vero che seppur la fisicità della morte ci distrugge, l’idea della morte però ci salva»</a:t>
            </a:r>
          </a:p>
        </p:txBody>
      </p:sp>
    </p:spTree>
    <p:extLst>
      <p:ext uri="{BB962C8B-B14F-4D97-AF65-F5344CB8AC3E}">
        <p14:creationId xmlns:p14="http://schemas.microsoft.com/office/powerpoint/2010/main" val="1669434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4BECCEA-38A2-6348-9491-BA8D2D1D68AC}"/>
              </a:ext>
            </a:extLst>
          </p:cNvPr>
          <p:cNvSpPr txBox="1"/>
          <p:nvPr/>
        </p:nvSpPr>
        <p:spPr>
          <a:xfrm>
            <a:off x="619433" y="452284"/>
            <a:ext cx="9950245" cy="1446550"/>
          </a:xfrm>
          <a:prstGeom prst="rect">
            <a:avLst/>
          </a:prstGeom>
          <a:noFill/>
        </p:spPr>
        <p:txBody>
          <a:bodyPr wrap="square" rtlCol="0">
            <a:spAutoFit/>
          </a:bodyPr>
          <a:lstStyle/>
          <a:p>
            <a:r>
              <a:rPr lang="it-IT" sz="4400" b="1" dirty="0"/>
              <a:t>Perché è importante non ignorare la nostra finitudine e, grazie a tale consapevolezza, operare talvolta dei cambiamenti?</a:t>
            </a:r>
          </a:p>
        </p:txBody>
      </p:sp>
      <p:sp>
        <p:nvSpPr>
          <p:cNvPr id="3" name="CasellaDiTesto 2">
            <a:extLst>
              <a:ext uri="{FF2B5EF4-FFF2-40B4-BE49-F238E27FC236}">
                <a16:creationId xmlns:a16="http://schemas.microsoft.com/office/drawing/2014/main" id="{710CA29A-CC68-F980-E5AE-047F81B24B91}"/>
              </a:ext>
            </a:extLst>
          </p:cNvPr>
          <p:cNvSpPr txBox="1"/>
          <p:nvPr/>
        </p:nvSpPr>
        <p:spPr>
          <a:xfrm>
            <a:off x="619433" y="1964353"/>
            <a:ext cx="5329083" cy="4893647"/>
          </a:xfrm>
          <a:prstGeom prst="rect">
            <a:avLst/>
          </a:prstGeom>
          <a:noFill/>
        </p:spPr>
        <p:txBody>
          <a:bodyPr wrap="square" rtlCol="0">
            <a:spAutoFit/>
          </a:bodyPr>
          <a:lstStyle/>
          <a:p>
            <a:r>
              <a:rPr lang="it-IT" sz="2400" dirty="0">
                <a:latin typeface="Abadi" panose="020B0604020104020204" pitchFamily="34" charset="0"/>
              </a:rPr>
              <a:t>Spesso ciò che ci spaventa della morte e che la fa apparire terrificante ai nostri occhi sono «tutte le cose che non abbiamo fatto», tutti i cambiamenti che non abbiamo avuto il coraggio di operare. Ignorare la morte significa ignorare la consapevolezza di dover cambiare qualcosa. </a:t>
            </a:r>
          </a:p>
          <a:p>
            <a:r>
              <a:rPr lang="it-IT" sz="2400" dirty="0">
                <a:latin typeface="Abadi" panose="020B0604020104020204" pitchFamily="34" charset="0"/>
              </a:rPr>
              <a:t>I sintomi che abbiamo visto divenire spesso il travestimento dell’angoscia di morte, sono spesso dovuti al fatto che non stiamo vivendo una vita che ci faccia sentire realizzati. </a:t>
            </a:r>
          </a:p>
        </p:txBody>
      </p:sp>
      <p:pic>
        <p:nvPicPr>
          <p:cNvPr id="5" name="Immagine 4" descr="Immagine che contiene testo, aria aperta, nuvola, cielo&#10;&#10;Descrizione generata automaticamente">
            <a:extLst>
              <a:ext uri="{FF2B5EF4-FFF2-40B4-BE49-F238E27FC236}">
                <a16:creationId xmlns:a16="http://schemas.microsoft.com/office/drawing/2014/main" id="{C5B99AD6-11DD-0432-4140-2994257EB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0671" y="2737209"/>
            <a:ext cx="4316361" cy="2872062"/>
          </a:xfrm>
          <a:prstGeom prst="rect">
            <a:avLst/>
          </a:prstGeom>
        </p:spPr>
      </p:pic>
    </p:spTree>
    <p:extLst>
      <p:ext uri="{BB962C8B-B14F-4D97-AF65-F5344CB8AC3E}">
        <p14:creationId xmlns:p14="http://schemas.microsoft.com/office/powerpoint/2010/main" val="1169791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722CA5F-B8EF-76A6-0A74-AD165DABF6F4}"/>
              </a:ext>
            </a:extLst>
          </p:cNvPr>
          <p:cNvSpPr txBox="1"/>
          <p:nvPr/>
        </p:nvSpPr>
        <p:spPr>
          <a:xfrm>
            <a:off x="3234812" y="1720840"/>
            <a:ext cx="4984955" cy="3416320"/>
          </a:xfrm>
          <a:prstGeom prst="rect">
            <a:avLst/>
          </a:prstGeom>
          <a:noFill/>
        </p:spPr>
        <p:txBody>
          <a:bodyPr wrap="square" rtlCol="0">
            <a:spAutoFit/>
          </a:bodyPr>
          <a:lstStyle/>
          <a:p>
            <a:pPr algn="ctr"/>
            <a:r>
              <a:rPr lang="it-IT" sz="5400" dirty="0">
                <a:solidFill>
                  <a:srgbClr val="FF0066"/>
                </a:solidFill>
                <a:effectLst>
                  <a:outerShdw blurRad="38100" dist="38100" dir="2700000" algn="tl">
                    <a:srgbClr val="000000">
                      <a:alpha val="43137"/>
                    </a:srgbClr>
                  </a:outerShdw>
                </a:effectLst>
              </a:rPr>
              <a:t>PIÙ LA VITA VIENE PERCEPITA COME NON VISSUTA, PIÙ GRANDE DIVIENE LA PAURA DELLA MORTE</a:t>
            </a:r>
          </a:p>
        </p:txBody>
      </p:sp>
    </p:spTree>
    <p:extLst>
      <p:ext uri="{BB962C8B-B14F-4D97-AF65-F5344CB8AC3E}">
        <p14:creationId xmlns:p14="http://schemas.microsoft.com/office/powerpoint/2010/main" val="3276033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722CA5F-B8EF-76A6-0A74-AD165DABF6F4}"/>
              </a:ext>
            </a:extLst>
          </p:cNvPr>
          <p:cNvSpPr txBox="1"/>
          <p:nvPr/>
        </p:nvSpPr>
        <p:spPr>
          <a:xfrm>
            <a:off x="1425677" y="1659285"/>
            <a:ext cx="7757651" cy="3539430"/>
          </a:xfrm>
          <a:prstGeom prst="rect">
            <a:avLst/>
          </a:prstGeom>
          <a:noFill/>
        </p:spPr>
        <p:txBody>
          <a:bodyPr wrap="square" rtlCol="0">
            <a:spAutoFit/>
          </a:bodyPr>
          <a:lstStyle/>
          <a:p>
            <a:r>
              <a:rPr lang="it-IT" sz="2800" dirty="0">
                <a:latin typeface="Abadi" panose="020B0604020104020204" pitchFamily="34" charset="0"/>
              </a:rPr>
              <a:t>Quindi, più non si riesce a sperimentare la vita con pienezza, più si avrà paura di morire.</a:t>
            </a:r>
          </a:p>
          <a:p>
            <a:endParaRPr lang="it-IT" sz="2800" dirty="0">
              <a:latin typeface="Abadi" panose="020B0604020104020204" pitchFamily="34" charset="0"/>
            </a:endParaRPr>
          </a:p>
          <a:p>
            <a:pPr marL="285750" indent="-285750">
              <a:buFont typeface="Wingdings" panose="05000000000000000000" pitchFamily="2" charset="2"/>
              <a:buChar char="à"/>
            </a:pPr>
            <a:r>
              <a:rPr lang="it-IT" sz="2800" dirty="0">
                <a:latin typeface="Abadi" panose="020B0604020104020204" pitchFamily="34" charset="0"/>
                <a:sym typeface="Wingdings" panose="05000000000000000000" pitchFamily="2" charset="2"/>
              </a:rPr>
              <a:t>Nietzsche esprime il concetto attraverso l’espressione «Consumate la vostra vita»</a:t>
            </a:r>
          </a:p>
          <a:p>
            <a:pPr marL="285750" indent="-285750">
              <a:buFont typeface="Wingdings" panose="05000000000000000000" pitchFamily="2" charset="2"/>
              <a:buChar char="à"/>
            </a:pPr>
            <a:endParaRPr lang="it-IT" sz="2800" dirty="0">
              <a:latin typeface="Abadi" panose="020B0604020104020204" pitchFamily="34" charset="0"/>
              <a:sym typeface="Wingdings" panose="05000000000000000000" pitchFamily="2" charset="2"/>
            </a:endParaRPr>
          </a:p>
          <a:p>
            <a:pPr marL="285750" indent="-285750">
              <a:buFont typeface="Wingdings" panose="05000000000000000000" pitchFamily="2" charset="2"/>
              <a:buChar char="à"/>
            </a:pPr>
            <a:r>
              <a:rPr lang="it-IT" sz="2800" dirty="0">
                <a:latin typeface="Abadi" panose="020B0604020104020204" pitchFamily="34" charset="0"/>
                <a:sym typeface="Wingdings" panose="05000000000000000000" pitchFamily="2" charset="2"/>
              </a:rPr>
              <a:t>Sarte scrisse «…. Mi accerterò che la morte possa ghermire nient’altro che un morto»</a:t>
            </a:r>
            <a:endParaRPr lang="it-IT" sz="2800" dirty="0">
              <a:latin typeface="Abadi" panose="020B0604020104020204" pitchFamily="34" charset="0"/>
            </a:endParaRPr>
          </a:p>
        </p:txBody>
      </p:sp>
    </p:spTree>
    <p:extLst>
      <p:ext uri="{BB962C8B-B14F-4D97-AF65-F5344CB8AC3E}">
        <p14:creationId xmlns:p14="http://schemas.microsoft.com/office/powerpoint/2010/main" val="3485652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722CA5F-B8EF-76A6-0A74-AD165DABF6F4}"/>
              </a:ext>
            </a:extLst>
          </p:cNvPr>
          <p:cNvSpPr txBox="1"/>
          <p:nvPr/>
        </p:nvSpPr>
        <p:spPr>
          <a:xfrm>
            <a:off x="1425677" y="1659285"/>
            <a:ext cx="7757651" cy="4401205"/>
          </a:xfrm>
          <a:prstGeom prst="rect">
            <a:avLst/>
          </a:prstGeom>
          <a:noFill/>
        </p:spPr>
        <p:txBody>
          <a:bodyPr wrap="square" rtlCol="0">
            <a:spAutoFit/>
          </a:bodyPr>
          <a:lstStyle/>
          <a:p>
            <a:r>
              <a:rPr lang="it-IT" sz="2800" dirty="0">
                <a:latin typeface="Abadi" panose="020B0604020104020204" pitchFamily="34" charset="0"/>
              </a:rPr>
              <a:t>Anche una DECISIONE IMPORTANTE  può rivelarsi un’esperienza di risveglio.</a:t>
            </a:r>
          </a:p>
          <a:p>
            <a:r>
              <a:rPr lang="it-IT" sz="2800" dirty="0">
                <a:latin typeface="Abadi" panose="020B0604020104020204" pitchFamily="34" charset="0"/>
              </a:rPr>
              <a:t>Ogni scelta, implica infatti, una rinuncia e un abbandono (che ci rendono consapevoli del limite temporale della vita). </a:t>
            </a:r>
          </a:p>
          <a:p>
            <a:r>
              <a:rPr lang="it-IT" sz="2800" dirty="0">
                <a:latin typeface="Abadi" panose="020B0604020104020204" pitchFamily="34" charset="0"/>
              </a:rPr>
              <a:t>Scegliere una persona, una carriera, un luogo in cui vivere… restringe le possibilità e, così, più breve appare la vita.</a:t>
            </a:r>
          </a:p>
          <a:p>
            <a:r>
              <a:rPr lang="it-IT" sz="2800" dirty="0">
                <a:latin typeface="Abadi" panose="020B0604020104020204" pitchFamily="34" charset="0"/>
              </a:rPr>
              <a:t>Heidegger definì la morte come «l’impossibilità di un’ulteriore possibilità».</a:t>
            </a:r>
          </a:p>
        </p:txBody>
      </p:sp>
    </p:spTree>
    <p:extLst>
      <p:ext uri="{BB962C8B-B14F-4D97-AF65-F5344CB8AC3E}">
        <p14:creationId xmlns:p14="http://schemas.microsoft.com/office/powerpoint/2010/main" val="3534937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C8E86083-3A51-2F99-1F27-52A7D2154E24}"/>
              </a:ext>
            </a:extLst>
          </p:cNvPr>
          <p:cNvSpPr txBox="1"/>
          <p:nvPr/>
        </p:nvSpPr>
        <p:spPr>
          <a:xfrm>
            <a:off x="890338" y="640080"/>
            <a:ext cx="3734014" cy="356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a:latin typeface="+mj-lt"/>
                <a:ea typeface="+mj-ea"/>
                <a:cs typeface="+mj-cs"/>
              </a:rPr>
              <a:t>«Né IL SOLE, Né LA MORTE SI POSSONO GUARDARE FISSO»</a:t>
            </a:r>
          </a:p>
          <a:p>
            <a:pPr>
              <a:lnSpc>
                <a:spcPct val="90000"/>
              </a:lnSpc>
              <a:spcBef>
                <a:spcPct val="0"/>
              </a:spcBef>
              <a:spcAft>
                <a:spcPts val="600"/>
              </a:spcAft>
            </a:pPr>
            <a:endParaRPr lang="en-US" sz="4400">
              <a:latin typeface="+mj-lt"/>
              <a:ea typeface="+mj-ea"/>
              <a:cs typeface="+mj-cs"/>
            </a:endParaRPr>
          </a:p>
          <a:p>
            <a:pPr>
              <a:lnSpc>
                <a:spcPct val="90000"/>
              </a:lnSpc>
              <a:spcBef>
                <a:spcPct val="0"/>
              </a:spcBef>
              <a:spcAft>
                <a:spcPts val="600"/>
              </a:spcAft>
            </a:pPr>
            <a:r>
              <a:rPr lang="en-US" sz="4400">
                <a:latin typeface="+mj-lt"/>
                <a:ea typeface="+mj-ea"/>
                <a:cs typeface="+mj-cs"/>
              </a:rPr>
              <a:t>De la Rochefoucauld</a:t>
            </a:r>
          </a:p>
        </p:txBody>
      </p:sp>
      <p:sp>
        <p:nvSpPr>
          <p:cNvPr id="13"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545893"/>
          </a:solidFill>
          <a:ln w="38100" cap="rnd">
            <a:solidFill>
              <a:srgbClr val="54589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descr="Immagine che contiene cielo, aria aperta, sole, luce solare&#10;&#10;Descrizione generata automaticamente">
            <a:extLst>
              <a:ext uri="{FF2B5EF4-FFF2-40B4-BE49-F238E27FC236}">
                <a16:creationId xmlns:a16="http://schemas.microsoft.com/office/drawing/2014/main" id="{F0CEA442-D078-853D-8F74-C218FA566277}"/>
              </a:ext>
            </a:extLst>
          </p:cNvPr>
          <p:cNvPicPr>
            <a:picLocks noChangeAspect="1"/>
          </p:cNvPicPr>
          <p:nvPr/>
        </p:nvPicPr>
        <p:blipFill>
          <a:blip r:embed="rId2">
            <a:extLst>
              <a:ext uri="{28A0092B-C50C-407E-A947-70E740481C1C}">
                <a14:useLocalDpi xmlns:a14="http://schemas.microsoft.com/office/drawing/2010/main" val="0"/>
              </a:ext>
            </a:extLst>
          </a:blip>
          <a:srcRect l="19424" r="4849"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76455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722CA5F-B8EF-76A6-0A74-AD165DABF6F4}"/>
              </a:ext>
            </a:extLst>
          </p:cNvPr>
          <p:cNvSpPr txBox="1"/>
          <p:nvPr/>
        </p:nvSpPr>
        <p:spPr>
          <a:xfrm>
            <a:off x="1533832" y="1236497"/>
            <a:ext cx="7757651" cy="4154984"/>
          </a:xfrm>
          <a:prstGeom prst="rect">
            <a:avLst/>
          </a:prstGeom>
          <a:noFill/>
        </p:spPr>
        <p:txBody>
          <a:bodyPr wrap="square" rtlCol="0">
            <a:spAutoFit/>
          </a:bodyPr>
          <a:lstStyle/>
          <a:p>
            <a:pPr algn="ctr"/>
            <a:endParaRPr lang="it-IT" sz="4000" dirty="0">
              <a:latin typeface="Abadi" panose="020B0604020104020204" pitchFamily="34" charset="0"/>
            </a:endParaRPr>
          </a:p>
          <a:p>
            <a:pPr algn="ctr"/>
            <a:endParaRPr lang="it-IT" sz="4000" dirty="0">
              <a:latin typeface="Abadi" panose="020B0604020104020204" pitchFamily="34" charset="0"/>
            </a:endParaRPr>
          </a:p>
          <a:p>
            <a:pPr algn="ctr"/>
            <a:r>
              <a:rPr lang="it-IT" sz="4000" dirty="0">
                <a:latin typeface="Abadi" panose="020B0604020104020204" pitchFamily="34" charset="0"/>
              </a:rPr>
              <a:t>IL POTERE DELLE IDEE</a:t>
            </a:r>
          </a:p>
          <a:p>
            <a:pPr algn="ctr"/>
            <a:r>
              <a:rPr lang="it-IT" sz="2400" dirty="0">
                <a:latin typeface="Abadi" panose="020B0604020104020204" pitchFamily="34" charset="0"/>
              </a:rPr>
              <a:t>Le idee posso essere molto potenti. Le intuizioni di grandi pensatori nel corso dei secoli, ci possono aiutare a tenere sotto controllo i pensieri che ci spaventano riguardo la morte. E, oltre a rassicurarci, possono aiutarci a scoprire nuovi e profondi significati riguardo il senso della vita.</a:t>
            </a:r>
          </a:p>
        </p:txBody>
      </p:sp>
      <p:pic>
        <p:nvPicPr>
          <p:cNvPr id="4" name="Immagine 3" descr="Immagine che contiene schizzo, disegno, cartone animato, design&#10;&#10;Descrizione generata automaticamente">
            <a:extLst>
              <a:ext uri="{FF2B5EF4-FFF2-40B4-BE49-F238E27FC236}">
                <a16:creationId xmlns:a16="http://schemas.microsoft.com/office/drawing/2014/main" id="{1B282578-2C9C-6A66-0468-2DE8F50B8AF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91948" y="513121"/>
            <a:ext cx="4100052" cy="2306279"/>
          </a:xfrm>
          <a:prstGeom prst="rect">
            <a:avLst/>
          </a:prstGeom>
        </p:spPr>
      </p:pic>
    </p:spTree>
    <p:extLst>
      <p:ext uri="{BB962C8B-B14F-4D97-AF65-F5344CB8AC3E}">
        <p14:creationId xmlns:p14="http://schemas.microsoft.com/office/powerpoint/2010/main" val="58654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0878A0F-35C6-F255-31E3-EFF3E748E9F9}"/>
              </a:ext>
            </a:extLst>
          </p:cNvPr>
          <p:cNvSpPr txBox="1"/>
          <p:nvPr/>
        </p:nvSpPr>
        <p:spPr>
          <a:xfrm>
            <a:off x="481780" y="737419"/>
            <a:ext cx="9881420" cy="5016758"/>
          </a:xfrm>
          <a:prstGeom prst="rect">
            <a:avLst/>
          </a:prstGeom>
          <a:noFill/>
        </p:spPr>
        <p:txBody>
          <a:bodyPr wrap="square" rtlCol="0">
            <a:spAutoFit/>
          </a:bodyPr>
          <a:lstStyle/>
          <a:p>
            <a:r>
              <a:rPr lang="it-IT" sz="3200" dirty="0">
                <a:latin typeface="Abadi" panose="020B0604020104020204" pitchFamily="34" charset="0"/>
              </a:rPr>
              <a:t>EPICURO</a:t>
            </a:r>
          </a:p>
          <a:p>
            <a:endParaRPr lang="it-IT" sz="3200" dirty="0">
              <a:latin typeface="Abadi" panose="020B0604020104020204" pitchFamily="34" charset="0"/>
            </a:endParaRPr>
          </a:p>
          <a:p>
            <a:r>
              <a:rPr lang="it-IT" sz="3200" dirty="0">
                <a:latin typeface="Abadi" panose="020B0604020104020204" pitchFamily="34" charset="0"/>
              </a:rPr>
              <a:t>La missione della filosofia è quella di dare sollievo alla condizione umana.</a:t>
            </a:r>
          </a:p>
          <a:p>
            <a:r>
              <a:rPr lang="it-IT" sz="3200" dirty="0">
                <a:latin typeface="Abadi" panose="020B0604020104020204" pitchFamily="34" charset="0"/>
              </a:rPr>
              <a:t>Le preoccupazioni rispetto alla morte possono essere dedotte da manifestazioni sotto mentite spoglie (eccessiva religiosità, accumulo eccessivo di ricchezze, ossessiva avidità di onore e poteri).</a:t>
            </a:r>
          </a:p>
          <a:p>
            <a:r>
              <a:rPr lang="it-IT" sz="3200" dirty="0">
                <a:latin typeface="Abadi" panose="020B0604020104020204" pitchFamily="34" charset="0"/>
              </a:rPr>
              <a:t>Il filosofo formula una serie di argomentazioni volte ad alleviare l’angoscia di morte.</a:t>
            </a:r>
          </a:p>
        </p:txBody>
      </p:sp>
    </p:spTree>
    <p:extLst>
      <p:ext uri="{BB962C8B-B14F-4D97-AF65-F5344CB8AC3E}">
        <p14:creationId xmlns:p14="http://schemas.microsoft.com/office/powerpoint/2010/main" val="4140573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0878A0F-35C6-F255-31E3-EFF3E748E9F9}"/>
              </a:ext>
            </a:extLst>
          </p:cNvPr>
          <p:cNvSpPr txBox="1"/>
          <p:nvPr/>
        </p:nvSpPr>
        <p:spPr>
          <a:xfrm>
            <a:off x="1061883" y="2064774"/>
            <a:ext cx="9881420" cy="3046988"/>
          </a:xfrm>
          <a:prstGeom prst="rect">
            <a:avLst/>
          </a:prstGeom>
          <a:noFill/>
        </p:spPr>
        <p:txBody>
          <a:bodyPr wrap="square" rtlCol="0">
            <a:spAutoFit/>
          </a:bodyPr>
          <a:lstStyle/>
          <a:p>
            <a:r>
              <a:rPr lang="it-IT" sz="3200" dirty="0">
                <a:latin typeface="Abadi" panose="020B0604020104020204" pitchFamily="34" charset="0"/>
              </a:rPr>
              <a:t>1) LA MORTALITÀ DELL’ANIMA</a:t>
            </a:r>
          </a:p>
          <a:p>
            <a:endParaRPr lang="it-IT" sz="3200" dirty="0">
              <a:latin typeface="Abadi" panose="020B0604020104020204" pitchFamily="34" charset="0"/>
            </a:endParaRPr>
          </a:p>
          <a:p>
            <a:r>
              <a:rPr lang="it-IT" sz="3200" dirty="0">
                <a:latin typeface="Abadi" panose="020B0604020104020204" pitchFamily="34" charset="0"/>
              </a:rPr>
              <a:t>Epicuro condanna le autorità religiose per il loro fomentare la paura parlando di possibili punizioni nell’aldilà. Non dovremmo vivere questa vita temendo quella successiva.</a:t>
            </a:r>
          </a:p>
        </p:txBody>
      </p:sp>
      <p:pic>
        <p:nvPicPr>
          <p:cNvPr id="4" name="Immagine 3" descr="Immagine che contiene schizzo, arte, Viso umano, statua&#10;&#10;Descrizione generata automaticamente">
            <a:extLst>
              <a:ext uri="{FF2B5EF4-FFF2-40B4-BE49-F238E27FC236}">
                <a16:creationId xmlns:a16="http://schemas.microsoft.com/office/drawing/2014/main" id="{14585EBA-82CF-24BC-963B-FE0BE67A9AB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03276" y="569042"/>
            <a:ext cx="2857500" cy="1905000"/>
          </a:xfrm>
          <a:prstGeom prst="rect">
            <a:avLst/>
          </a:prstGeom>
        </p:spPr>
      </p:pic>
      <p:sp>
        <p:nvSpPr>
          <p:cNvPr id="5" name="CasellaDiTesto 4">
            <a:extLst>
              <a:ext uri="{FF2B5EF4-FFF2-40B4-BE49-F238E27FC236}">
                <a16:creationId xmlns:a16="http://schemas.microsoft.com/office/drawing/2014/main" id="{EEC489BA-FC80-8CC0-4101-F94AAE3E389A}"/>
              </a:ext>
            </a:extLst>
          </p:cNvPr>
          <p:cNvSpPr txBox="1"/>
          <p:nvPr/>
        </p:nvSpPr>
        <p:spPr>
          <a:xfrm>
            <a:off x="9003276" y="2474042"/>
            <a:ext cx="2857500" cy="230832"/>
          </a:xfrm>
          <a:prstGeom prst="rect">
            <a:avLst/>
          </a:prstGeom>
          <a:noFill/>
        </p:spPr>
        <p:txBody>
          <a:bodyPr wrap="square" rtlCol="0">
            <a:spAutoFit/>
          </a:bodyPr>
          <a:lstStyle/>
          <a:p>
            <a:r>
              <a:rPr lang="it-IT" sz="900">
                <a:hlinkClick r:id="rId3" tooltip="https://www.biografiacortade.com/epicuro/"/>
              </a:rPr>
              <a:t>Questa foto</a:t>
            </a:r>
            <a:r>
              <a:rPr lang="it-IT" sz="900"/>
              <a:t> di Autore sconosciuto è concesso in licenza da </a:t>
            </a:r>
            <a:r>
              <a:rPr lang="it-IT" sz="900">
                <a:hlinkClick r:id="rId4" tooltip="https://creativecommons.org/licenses/by-nc-sa/3.0/"/>
              </a:rPr>
              <a:t>CC BY-SA-NC</a:t>
            </a:r>
            <a:endParaRPr lang="it-IT" sz="900"/>
          </a:p>
        </p:txBody>
      </p:sp>
    </p:spTree>
    <p:extLst>
      <p:ext uri="{BB962C8B-B14F-4D97-AF65-F5344CB8AC3E}">
        <p14:creationId xmlns:p14="http://schemas.microsoft.com/office/powerpoint/2010/main" val="1227401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0878A0F-35C6-F255-31E3-EFF3E748E9F9}"/>
              </a:ext>
            </a:extLst>
          </p:cNvPr>
          <p:cNvSpPr txBox="1"/>
          <p:nvPr/>
        </p:nvSpPr>
        <p:spPr>
          <a:xfrm>
            <a:off x="1061883" y="2064774"/>
            <a:ext cx="9881420" cy="3539430"/>
          </a:xfrm>
          <a:prstGeom prst="rect">
            <a:avLst/>
          </a:prstGeom>
          <a:noFill/>
        </p:spPr>
        <p:txBody>
          <a:bodyPr wrap="square" rtlCol="0">
            <a:spAutoFit/>
          </a:bodyPr>
          <a:lstStyle/>
          <a:p>
            <a:r>
              <a:rPr lang="it-IT" sz="3200" dirty="0">
                <a:latin typeface="Abadi" panose="020B0604020104020204" pitchFamily="34" charset="0"/>
              </a:rPr>
              <a:t>2) IL NULLA ULTIMO DELLA MORTE </a:t>
            </a:r>
          </a:p>
          <a:p>
            <a:endParaRPr lang="it-IT" sz="3200" dirty="0">
              <a:latin typeface="Abadi" panose="020B0604020104020204" pitchFamily="34" charset="0"/>
            </a:endParaRPr>
          </a:p>
          <a:p>
            <a:r>
              <a:rPr lang="it-IT" sz="3200" dirty="0">
                <a:latin typeface="Abadi" panose="020B0604020104020204" pitchFamily="34" charset="0"/>
              </a:rPr>
              <a:t>Per noi la morte è, in qualche modo, nulla. Perché temere qualcosa che non possiamo percepire? </a:t>
            </a:r>
          </a:p>
          <a:p>
            <a:endParaRPr lang="it-IT" sz="3200" dirty="0">
              <a:latin typeface="Abadi" panose="020B0604020104020204" pitchFamily="34" charset="0"/>
            </a:endParaRPr>
          </a:p>
          <a:p>
            <a:r>
              <a:rPr lang="it-IT" sz="3200" dirty="0">
                <a:latin typeface="Abadi" panose="020B0604020104020204" pitchFamily="34" charset="0"/>
              </a:rPr>
              <a:t>«Dove vi sono io non vi è la morte, dove vi è la morte non ci sono io». </a:t>
            </a:r>
          </a:p>
        </p:txBody>
      </p:sp>
      <p:pic>
        <p:nvPicPr>
          <p:cNvPr id="4" name="Immagine 3" descr="Immagine che contiene schizzo, arte, Viso umano, statua&#10;&#10;Descrizione generata automaticamente">
            <a:extLst>
              <a:ext uri="{FF2B5EF4-FFF2-40B4-BE49-F238E27FC236}">
                <a16:creationId xmlns:a16="http://schemas.microsoft.com/office/drawing/2014/main" id="{14585EBA-82CF-24BC-963B-FE0BE67A9AB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03276" y="569042"/>
            <a:ext cx="2857500" cy="1905000"/>
          </a:xfrm>
          <a:prstGeom prst="rect">
            <a:avLst/>
          </a:prstGeom>
        </p:spPr>
      </p:pic>
      <p:sp>
        <p:nvSpPr>
          <p:cNvPr id="5" name="CasellaDiTesto 4">
            <a:extLst>
              <a:ext uri="{FF2B5EF4-FFF2-40B4-BE49-F238E27FC236}">
                <a16:creationId xmlns:a16="http://schemas.microsoft.com/office/drawing/2014/main" id="{EEC489BA-FC80-8CC0-4101-F94AAE3E389A}"/>
              </a:ext>
            </a:extLst>
          </p:cNvPr>
          <p:cNvSpPr txBox="1"/>
          <p:nvPr/>
        </p:nvSpPr>
        <p:spPr>
          <a:xfrm>
            <a:off x="9003276" y="2474042"/>
            <a:ext cx="2857500" cy="230832"/>
          </a:xfrm>
          <a:prstGeom prst="rect">
            <a:avLst/>
          </a:prstGeom>
          <a:noFill/>
        </p:spPr>
        <p:txBody>
          <a:bodyPr wrap="square" rtlCol="0">
            <a:spAutoFit/>
          </a:bodyPr>
          <a:lstStyle/>
          <a:p>
            <a:r>
              <a:rPr lang="it-IT" sz="900">
                <a:hlinkClick r:id="rId3" tooltip="https://www.biografiacortade.com/epicuro/"/>
              </a:rPr>
              <a:t>Questa foto</a:t>
            </a:r>
            <a:r>
              <a:rPr lang="it-IT" sz="900"/>
              <a:t> di Autore sconosciuto è concesso in licenza da </a:t>
            </a:r>
            <a:r>
              <a:rPr lang="it-IT" sz="900">
                <a:hlinkClick r:id="rId4" tooltip="https://creativecommons.org/licenses/by-nc-sa/3.0/"/>
              </a:rPr>
              <a:t>CC BY-SA-NC</a:t>
            </a:r>
            <a:endParaRPr lang="it-IT" sz="900"/>
          </a:p>
        </p:txBody>
      </p:sp>
    </p:spTree>
    <p:extLst>
      <p:ext uri="{BB962C8B-B14F-4D97-AF65-F5344CB8AC3E}">
        <p14:creationId xmlns:p14="http://schemas.microsoft.com/office/powerpoint/2010/main" val="2199980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0878A0F-35C6-F255-31E3-EFF3E748E9F9}"/>
              </a:ext>
            </a:extLst>
          </p:cNvPr>
          <p:cNvSpPr txBox="1"/>
          <p:nvPr/>
        </p:nvSpPr>
        <p:spPr>
          <a:xfrm>
            <a:off x="1061883" y="2064774"/>
            <a:ext cx="9881420" cy="2554545"/>
          </a:xfrm>
          <a:prstGeom prst="rect">
            <a:avLst/>
          </a:prstGeom>
          <a:noFill/>
        </p:spPr>
        <p:txBody>
          <a:bodyPr wrap="square" rtlCol="0">
            <a:spAutoFit/>
          </a:bodyPr>
          <a:lstStyle/>
          <a:p>
            <a:r>
              <a:rPr lang="it-IT" sz="3200" dirty="0">
                <a:latin typeface="Abadi" panose="020B0604020104020204" pitchFamily="34" charset="0"/>
              </a:rPr>
              <a:t>3) ARGOMENTAZIONE DELLA SIMMETRIA</a:t>
            </a:r>
          </a:p>
          <a:p>
            <a:endParaRPr lang="it-IT" sz="3200" dirty="0">
              <a:latin typeface="Abadi" panose="020B0604020104020204" pitchFamily="34" charset="0"/>
            </a:endParaRPr>
          </a:p>
          <a:p>
            <a:r>
              <a:rPr lang="it-IT" sz="3200" dirty="0">
                <a:latin typeface="Abadi" panose="020B0604020104020204" pitchFamily="34" charset="0"/>
              </a:rPr>
              <a:t>La condizione del «non essere» dopo la morte, è simmetrica alla condizione che sperimentiamo prima della nostra nascita.</a:t>
            </a:r>
          </a:p>
        </p:txBody>
      </p:sp>
      <p:pic>
        <p:nvPicPr>
          <p:cNvPr id="4" name="Immagine 3" descr="Immagine che contiene schizzo, arte, Viso umano, statua&#10;&#10;Descrizione generata automaticamente">
            <a:extLst>
              <a:ext uri="{FF2B5EF4-FFF2-40B4-BE49-F238E27FC236}">
                <a16:creationId xmlns:a16="http://schemas.microsoft.com/office/drawing/2014/main" id="{14585EBA-82CF-24BC-963B-FE0BE67A9AB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03276" y="569042"/>
            <a:ext cx="2857500" cy="1905000"/>
          </a:xfrm>
          <a:prstGeom prst="rect">
            <a:avLst/>
          </a:prstGeom>
        </p:spPr>
      </p:pic>
      <p:sp>
        <p:nvSpPr>
          <p:cNvPr id="5" name="CasellaDiTesto 4">
            <a:extLst>
              <a:ext uri="{FF2B5EF4-FFF2-40B4-BE49-F238E27FC236}">
                <a16:creationId xmlns:a16="http://schemas.microsoft.com/office/drawing/2014/main" id="{EEC489BA-FC80-8CC0-4101-F94AAE3E389A}"/>
              </a:ext>
            </a:extLst>
          </p:cNvPr>
          <p:cNvSpPr txBox="1"/>
          <p:nvPr/>
        </p:nvSpPr>
        <p:spPr>
          <a:xfrm>
            <a:off x="9003276" y="2474042"/>
            <a:ext cx="2857500" cy="230832"/>
          </a:xfrm>
          <a:prstGeom prst="rect">
            <a:avLst/>
          </a:prstGeom>
          <a:noFill/>
        </p:spPr>
        <p:txBody>
          <a:bodyPr wrap="square" rtlCol="0">
            <a:spAutoFit/>
          </a:bodyPr>
          <a:lstStyle/>
          <a:p>
            <a:r>
              <a:rPr lang="it-IT" sz="900">
                <a:hlinkClick r:id="rId3" tooltip="https://www.biografiacortade.com/epicuro/"/>
              </a:rPr>
              <a:t>Questa foto</a:t>
            </a:r>
            <a:r>
              <a:rPr lang="it-IT" sz="900"/>
              <a:t> di Autore sconosciuto è concesso in licenza da </a:t>
            </a:r>
            <a:r>
              <a:rPr lang="it-IT" sz="900">
                <a:hlinkClick r:id="rId4" tooltip="https://creativecommons.org/licenses/by-nc-sa/3.0/"/>
              </a:rPr>
              <a:t>CC BY-SA-NC</a:t>
            </a:r>
            <a:endParaRPr lang="it-IT" sz="900"/>
          </a:p>
        </p:txBody>
      </p:sp>
    </p:spTree>
    <p:extLst>
      <p:ext uri="{BB962C8B-B14F-4D97-AF65-F5344CB8AC3E}">
        <p14:creationId xmlns:p14="http://schemas.microsoft.com/office/powerpoint/2010/main" val="3023910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0878A0F-35C6-F255-31E3-EFF3E748E9F9}"/>
              </a:ext>
            </a:extLst>
          </p:cNvPr>
          <p:cNvSpPr txBox="1"/>
          <p:nvPr/>
        </p:nvSpPr>
        <p:spPr>
          <a:xfrm>
            <a:off x="1061883" y="2064774"/>
            <a:ext cx="9881420" cy="4031873"/>
          </a:xfrm>
          <a:prstGeom prst="rect">
            <a:avLst/>
          </a:prstGeom>
          <a:noFill/>
        </p:spPr>
        <p:txBody>
          <a:bodyPr wrap="square" rtlCol="0">
            <a:spAutoFit/>
          </a:bodyPr>
          <a:lstStyle/>
          <a:p>
            <a:r>
              <a:rPr lang="it-IT" sz="3200" dirty="0">
                <a:latin typeface="Abadi" panose="020B0604020104020204" pitchFamily="34" charset="0"/>
              </a:rPr>
              <a:t>«La culla dondola sopra un abisso, e il buonsenso ci dice che la nostra esistenza è solo un breve spiraglio di luce tra due eternità fatte di tenebre. Sebbene siano una coppia di gemelli assolutamente identici, l’uomo, di regola, guarda all’abisso prenatale con più calma rispetto a quello verso cui è diretto.»</a:t>
            </a:r>
          </a:p>
          <a:p>
            <a:pPr algn="r"/>
            <a:endParaRPr lang="it-IT" sz="3200" i="1" dirty="0">
              <a:latin typeface="Abadi" panose="020B0604020104020204" pitchFamily="34" charset="0"/>
            </a:endParaRPr>
          </a:p>
          <a:p>
            <a:pPr algn="r"/>
            <a:r>
              <a:rPr lang="it-IT" sz="3200" i="1" dirty="0">
                <a:latin typeface="Abadi" panose="020B0604020104020204" pitchFamily="34" charset="0"/>
              </a:rPr>
              <a:t>Nabokov, «Parla, ricordo»</a:t>
            </a:r>
          </a:p>
        </p:txBody>
      </p:sp>
    </p:spTree>
    <p:extLst>
      <p:ext uri="{BB962C8B-B14F-4D97-AF65-F5344CB8AC3E}">
        <p14:creationId xmlns:p14="http://schemas.microsoft.com/office/powerpoint/2010/main" val="2628980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0878A0F-35C6-F255-31E3-EFF3E748E9F9}"/>
              </a:ext>
            </a:extLst>
          </p:cNvPr>
          <p:cNvSpPr txBox="1"/>
          <p:nvPr/>
        </p:nvSpPr>
        <p:spPr>
          <a:xfrm>
            <a:off x="1061883" y="2064774"/>
            <a:ext cx="9881420" cy="2800767"/>
          </a:xfrm>
          <a:prstGeom prst="rect">
            <a:avLst/>
          </a:prstGeom>
          <a:noFill/>
        </p:spPr>
        <p:txBody>
          <a:bodyPr wrap="square" rtlCol="0">
            <a:spAutoFit/>
          </a:bodyPr>
          <a:lstStyle/>
          <a:p>
            <a:pPr algn="ctr"/>
            <a:r>
              <a:rPr lang="it-IT" sz="4400" dirty="0">
                <a:latin typeface="Abadi" panose="020B0604020104020204" pitchFamily="34" charset="0"/>
              </a:rPr>
              <a:t>…. MA ALLORA DI NOI NON RIMANE NULLA??!!!</a:t>
            </a:r>
          </a:p>
          <a:p>
            <a:pPr algn="ctr"/>
            <a:endParaRPr lang="it-IT" sz="4400" i="1" dirty="0">
              <a:latin typeface="Abadi" panose="020B0604020104020204" pitchFamily="34" charset="0"/>
            </a:endParaRPr>
          </a:p>
          <a:p>
            <a:pPr algn="ctr"/>
            <a:r>
              <a:rPr lang="it-IT" sz="4400" i="1" dirty="0">
                <a:latin typeface="Abadi" panose="020B0604020104020204" pitchFamily="34" charset="0"/>
              </a:rPr>
              <a:t>NOOO!!!!!!!!!!</a:t>
            </a:r>
          </a:p>
        </p:txBody>
      </p:sp>
      <p:pic>
        <p:nvPicPr>
          <p:cNvPr id="4" name="Immagine 3" descr="Immagine che contiene mano, dito, Linguaggio dei segni, guanti&#10;&#10;Descrizione generata automaticamente">
            <a:extLst>
              <a:ext uri="{FF2B5EF4-FFF2-40B4-BE49-F238E27FC236}">
                <a16:creationId xmlns:a16="http://schemas.microsoft.com/office/drawing/2014/main" id="{3DE0524D-EB6F-7C55-C51D-CCFBE28D7BE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70976" y="2701413"/>
            <a:ext cx="2990082" cy="4045777"/>
          </a:xfrm>
          <a:prstGeom prst="rect">
            <a:avLst/>
          </a:prstGeom>
        </p:spPr>
      </p:pic>
    </p:spTree>
    <p:extLst>
      <p:ext uri="{BB962C8B-B14F-4D97-AF65-F5344CB8AC3E}">
        <p14:creationId xmlns:p14="http://schemas.microsoft.com/office/powerpoint/2010/main" val="1420776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3" name="Rectangle 12">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aria aperta, lago, liquido, fluido&#10;&#10;Descrizione generata automaticamente">
            <a:extLst>
              <a:ext uri="{FF2B5EF4-FFF2-40B4-BE49-F238E27FC236}">
                <a16:creationId xmlns:a16="http://schemas.microsoft.com/office/drawing/2014/main" id="{B21B25E4-C2EF-EF74-6E78-2B897D8387ED}"/>
              </a:ext>
            </a:extLst>
          </p:cNvPr>
          <p:cNvPicPr>
            <a:picLocks noChangeAspect="1"/>
          </p:cNvPicPr>
          <p:nvPr/>
        </p:nvPicPr>
        <p:blipFill>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16335"/>
          <a:stretch/>
        </p:blipFill>
        <p:spPr>
          <a:xfrm>
            <a:off x="20" y="10"/>
            <a:ext cx="12188930" cy="6857990"/>
          </a:xfrm>
          <a:prstGeom prst="rect">
            <a:avLst/>
          </a:prstGeom>
        </p:spPr>
      </p:pic>
      <p:sp>
        <p:nvSpPr>
          <p:cNvPr id="15" name="Rectangle 14">
            <a:extLst>
              <a:ext uri="{FF2B5EF4-FFF2-40B4-BE49-F238E27FC236}">
                <a16:creationId xmlns:a16="http://schemas.microsoft.com/office/drawing/2014/main" id="{8F51725E-A483-43B2-A6F2-C44F502FE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37549"/>
            <a:ext cx="12191999" cy="5058137"/>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40878A0F-35C6-F255-31E3-EFF3E748E9F9}"/>
              </a:ext>
            </a:extLst>
          </p:cNvPr>
          <p:cNvSpPr txBox="1"/>
          <p:nvPr/>
        </p:nvSpPr>
        <p:spPr>
          <a:xfrm>
            <a:off x="1524000" y="1122363"/>
            <a:ext cx="9144000" cy="3063240"/>
          </a:xfrm>
          <a:prstGeom prst="rect">
            <a:avLst/>
          </a:prstGeom>
        </p:spPr>
        <p:txBody>
          <a:bodyPr vert="horz" lIns="91440" tIns="45720" rIns="91440" bIns="45720" rtlCol="0" anchor="b">
            <a:normAutofit/>
          </a:bodyPr>
          <a:lstStyle/>
          <a:p>
            <a:pPr algn="ctr">
              <a:spcBef>
                <a:spcPct val="0"/>
              </a:spcBef>
              <a:spcAft>
                <a:spcPts val="600"/>
              </a:spcAft>
            </a:pPr>
            <a:r>
              <a:rPr lang="en-US" sz="10800">
                <a:solidFill>
                  <a:schemeClr val="bg1"/>
                </a:solidFill>
                <a:latin typeface="+mj-lt"/>
                <a:ea typeface="+mj-ea"/>
                <a:cs typeface="+mj-cs"/>
              </a:rPr>
              <a:t>I CERCHI NELL’ACQUA</a:t>
            </a:r>
            <a:endParaRPr lang="en-US" sz="10800" i="1">
              <a:solidFill>
                <a:schemeClr val="bg1"/>
              </a:solidFill>
              <a:latin typeface="+mj-lt"/>
              <a:ea typeface="+mj-ea"/>
              <a:cs typeface="+mj-cs"/>
            </a:endParaRPr>
          </a:p>
        </p:txBody>
      </p:sp>
      <p:sp>
        <p:nvSpPr>
          <p:cNvPr id="17"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sellaDiTesto 5">
            <a:extLst>
              <a:ext uri="{FF2B5EF4-FFF2-40B4-BE49-F238E27FC236}">
                <a16:creationId xmlns:a16="http://schemas.microsoft.com/office/drawing/2014/main" id="{95E90F7B-6287-E0D1-6A6C-A7BA23CFB10C}"/>
              </a:ext>
            </a:extLst>
          </p:cNvPr>
          <p:cNvSpPr txBox="1"/>
          <p:nvPr/>
        </p:nvSpPr>
        <p:spPr>
          <a:xfrm>
            <a:off x="10470210" y="6657945"/>
            <a:ext cx="1718740"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3" tooltip="https://lucythewombat.com/2019/01/07/dove-e-come-vedere-un-ornitorinco/">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it-IT" sz="700">
              <a:solidFill>
                <a:srgbClr val="FFFFFF"/>
              </a:solidFill>
            </a:endParaRPr>
          </a:p>
        </p:txBody>
      </p:sp>
    </p:spTree>
    <p:extLst>
      <p:ext uri="{BB962C8B-B14F-4D97-AF65-F5344CB8AC3E}">
        <p14:creationId xmlns:p14="http://schemas.microsoft.com/office/powerpoint/2010/main" val="774778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0878A0F-35C6-F255-31E3-EFF3E748E9F9}"/>
              </a:ext>
            </a:extLst>
          </p:cNvPr>
          <p:cNvSpPr txBox="1"/>
          <p:nvPr/>
        </p:nvSpPr>
        <p:spPr>
          <a:xfrm>
            <a:off x="1061883" y="2064774"/>
            <a:ext cx="9881420" cy="3046988"/>
          </a:xfrm>
          <a:prstGeom prst="rect">
            <a:avLst/>
          </a:prstGeom>
          <a:noFill/>
        </p:spPr>
        <p:txBody>
          <a:bodyPr wrap="square" rtlCol="0">
            <a:spAutoFit/>
          </a:bodyPr>
          <a:lstStyle/>
          <a:p>
            <a:r>
              <a:rPr lang="it-IT" sz="3200" dirty="0">
                <a:latin typeface="Abadi" panose="020B0604020104020204" pitchFamily="34" charset="0"/>
              </a:rPr>
              <a:t>Senza un intento consapevole, ciascuno di noi crea dei cerchi concentrici di influssi che possono, a loro volta, influenzare gli altri per anni e per generazioni. Così come fanno i cerchi nell’acqua, che continuano a svilupparsi finché non sono più visibili anche se il movimento persiste attraverso vibrazioni impercettibili.</a:t>
            </a:r>
            <a:endParaRPr lang="it-IT" sz="3200" i="1" dirty="0">
              <a:latin typeface="Abadi" panose="020B0604020104020204" pitchFamily="34" charset="0"/>
            </a:endParaRPr>
          </a:p>
        </p:txBody>
      </p:sp>
    </p:spTree>
    <p:extLst>
      <p:ext uri="{BB962C8B-B14F-4D97-AF65-F5344CB8AC3E}">
        <p14:creationId xmlns:p14="http://schemas.microsoft.com/office/powerpoint/2010/main" val="486187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0878A0F-35C6-F255-31E3-EFF3E748E9F9}"/>
              </a:ext>
            </a:extLst>
          </p:cNvPr>
          <p:cNvSpPr txBox="1"/>
          <p:nvPr/>
        </p:nvSpPr>
        <p:spPr>
          <a:xfrm>
            <a:off x="1042219" y="1248696"/>
            <a:ext cx="9881420" cy="4524315"/>
          </a:xfrm>
          <a:prstGeom prst="rect">
            <a:avLst/>
          </a:prstGeom>
          <a:noFill/>
        </p:spPr>
        <p:txBody>
          <a:bodyPr wrap="square" rtlCol="0">
            <a:spAutoFit/>
          </a:bodyPr>
          <a:lstStyle/>
          <a:p>
            <a:r>
              <a:rPr lang="it-IT" sz="3200" dirty="0">
                <a:latin typeface="Abadi" panose="020B0604020104020204" pitchFamily="34" charset="0"/>
              </a:rPr>
              <a:t>L’idea che possiamo lasciare qualcosa di noi ci offre una profonda fonte di senso per la nostra esistenza, seppure questa vada incontro alla finitudine. Si tratta della gioia che deriva dal sapere che possiamo essere importanti per qualcuno. Creare qualcosa che contribuirà ad arricchire la vita di altri, può trasformare la paura in grande soddisfazione. Ecco perché è importante esprimere la nostra gratitudine nei confronti di chi amiamo.</a:t>
            </a:r>
            <a:endParaRPr lang="it-IT" sz="3200" i="1" dirty="0">
              <a:latin typeface="Abadi" panose="020B0604020104020204" pitchFamily="34" charset="0"/>
            </a:endParaRPr>
          </a:p>
        </p:txBody>
      </p:sp>
    </p:spTree>
    <p:extLst>
      <p:ext uri="{BB962C8B-B14F-4D97-AF65-F5344CB8AC3E}">
        <p14:creationId xmlns:p14="http://schemas.microsoft.com/office/powerpoint/2010/main" val="2890577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E146420-30CE-D7D4-1EA9-770D983F1503}"/>
              </a:ext>
            </a:extLst>
          </p:cNvPr>
          <p:cNvSpPr txBox="1"/>
          <p:nvPr/>
        </p:nvSpPr>
        <p:spPr>
          <a:xfrm>
            <a:off x="1042219" y="1199535"/>
            <a:ext cx="10432026" cy="1200329"/>
          </a:xfrm>
          <a:prstGeom prst="rect">
            <a:avLst/>
          </a:prstGeom>
          <a:noFill/>
        </p:spPr>
        <p:txBody>
          <a:bodyPr wrap="square" rtlCol="0">
            <a:spAutoFit/>
          </a:bodyPr>
          <a:lstStyle/>
          <a:p>
            <a:r>
              <a:rPr lang="it-IT" sz="2400" dirty="0">
                <a:latin typeface="Abadi" panose="020B0604020104020204" pitchFamily="34" charset="0"/>
              </a:rPr>
              <a:t>L’autocoscienza è uno dei doni posseduti da noi esseri umani, certamente il prezzo del possederla è alto e consiste nella ferita della mortalità. </a:t>
            </a:r>
          </a:p>
          <a:p>
            <a:r>
              <a:rPr lang="it-IT" sz="2400" dirty="0">
                <a:latin typeface="Abadi" panose="020B0604020104020204" pitchFamily="34" charset="0"/>
              </a:rPr>
              <a:t>La nostra esistenza è adombrata dalla consapevolezza che, infine, moriremo.</a:t>
            </a:r>
          </a:p>
        </p:txBody>
      </p:sp>
      <p:pic>
        <p:nvPicPr>
          <p:cNvPr id="4" name="Immagine 3" descr="Immagine che contiene bianco e nero, nuvola, persona, cielo&#10;&#10;Descrizione generata automaticamente">
            <a:extLst>
              <a:ext uri="{FF2B5EF4-FFF2-40B4-BE49-F238E27FC236}">
                <a16:creationId xmlns:a16="http://schemas.microsoft.com/office/drawing/2014/main" id="{0B260799-C2FE-32E0-5E31-73FAFDAB4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1742" y="2877755"/>
            <a:ext cx="5619135" cy="3160763"/>
          </a:xfrm>
          <a:prstGeom prst="rect">
            <a:avLst/>
          </a:prstGeom>
        </p:spPr>
      </p:pic>
    </p:spTree>
    <p:extLst>
      <p:ext uri="{BB962C8B-B14F-4D97-AF65-F5344CB8AC3E}">
        <p14:creationId xmlns:p14="http://schemas.microsoft.com/office/powerpoint/2010/main" val="1761300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40878A0F-35C6-F255-31E3-EFF3E748E9F9}"/>
              </a:ext>
            </a:extLst>
          </p:cNvPr>
          <p:cNvSpPr txBox="1"/>
          <p:nvPr/>
        </p:nvSpPr>
        <p:spPr>
          <a:xfrm>
            <a:off x="890338" y="640080"/>
            <a:ext cx="3734014" cy="356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a:latin typeface="+mj-lt"/>
                <a:ea typeface="+mj-ea"/>
                <a:cs typeface="+mj-cs"/>
              </a:rPr>
              <a:t>Il ruolo del rimpianto e il riconoscerci sia prigionieri che carcerari di noi stessi.</a:t>
            </a:r>
            <a:endParaRPr lang="en-US" sz="4400" i="1">
              <a:latin typeface="+mj-lt"/>
              <a:ea typeface="+mj-ea"/>
              <a:cs typeface="+mj-cs"/>
            </a:endParaRPr>
          </a:p>
        </p:txBody>
      </p:sp>
      <p:sp>
        <p:nvSpPr>
          <p:cNvPr id="14"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617D9D"/>
          </a:solidFill>
          <a:ln w="38100" cap="rnd">
            <a:solidFill>
              <a:srgbClr val="617D9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descr="Immagine che contiene aria aperta, dipinto, albero, pianta&#10;&#10;Descrizione generata automaticamente">
            <a:extLst>
              <a:ext uri="{FF2B5EF4-FFF2-40B4-BE49-F238E27FC236}">
                <a16:creationId xmlns:a16="http://schemas.microsoft.com/office/drawing/2014/main" id="{8D8FF689-E4CC-CB76-81A4-505BA38125B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20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CasellaDiTesto 4">
            <a:extLst>
              <a:ext uri="{FF2B5EF4-FFF2-40B4-BE49-F238E27FC236}">
                <a16:creationId xmlns:a16="http://schemas.microsoft.com/office/drawing/2014/main" id="{F9D3FB65-D177-9006-AC61-F41B6A9A1C26}"/>
              </a:ext>
            </a:extLst>
          </p:cNvPr>
          <p:cNvSpPr txBox="1"/>
          <p:nvPr/>
        </p:nvSpPr>
        <p:spPr>
          <a:xfrm>
            <a:off x="10564631" y="6657945"/>
            <a:ext cx="1627369"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3" tooltip="https://cantosirene.blogspot.com/2009/03/il-rimpianto-di-yeats.html">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it-IT" sz="700">
              <a:solidFill>
                <a:srgbClr val="FFFFFF"/>
              </a:solidFill>
            </a:endParaRPr>
          </a:p>
        </p:txBody>
      </p:sp>
    </p:spTree>
    <p:extLst>
      <p:ext uri="{BB962C8B-B14F-4D97-AF65-F5344CB8AC3E}">
        <p14:creationId xmlns:p14="http://schemas.microsoft.com/office/powerpoint/2010/main" val="47372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0878A0F-35C6-F255-31E3-EFF3E748E9F9}"/>
              </a:ext>
            </a:extLst>
          </p:cNvPr>
          <p:cNvSpPr txBox="1"/>
          <p:nvPr/>
        </p:nvSpPr>
        <p:spPr>
          <a:xfrm>
            <a:off x="1155290" y="1740309"/>
            <a:ext cx="9881420" cy="3539430"/>
          </a:xfrm>
          <a:prstGeom prst="rect">
            <a:avLst/>
          </a:prstGeom>
          <a:noFill/>
        </p:spPr>
        <p:txBody>
          <a:bodyPr wrap="square" rtlCol="0">
            <a:spAutoFit/>
          </a:bodyPr>
          <a:lstStyle/>
          <a:p>
            <a:r>
              <a:rPr lang="it-IT" sz="3200" dirty="0">
                <a:latin typeface="Abadi" panose="020B0604020104020204" pitchFamily="34" charset="0"/>
              </a:rPr>
              <a:t>Un metodo moderno è quello di proteggerci dal dolore di perdere gli altri, allontanandoli e diminuendo l’attaccamento nei loro confronti.</a:t>
            </a:r>
          </a:p>
          <a:p>
            <a:r>
              <a:rPr lang="it-IT" sz="3200" i="1" dirty="0">
                <a:latin typeface="Abadi" panose="020B0604020104020204" pitchFamily="34" charset="0"/>
              </a:rPr>
              <a:t>Ma è proprio la connessione umana a costituire l’arma più efficacie per alleviare l’angoscia di morte e per sfruttare le esperienze di risveglio, utili ad operare cambiamenti importanti. </a:t>
            </a:r>
          </a:p>
        </p:txBody>
      </p:sp>
    </p:spTree>
    <p:extLst>
      <p:ext uri="{BB962C8B-B14F-4D97-AF65-F5344CB8AC3E}">
        <p14:creationId xmlns:p14="http://schemas.microsoft.com/office/powerpoint/2010/main" val="1416409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0878A0F-35C6-F255-31E3-EFF3E748E9F9}"/>
              </a:ext>
            </a:extLst>
          </p:cNvPr>
          <p:cNvSpPr txBox="1"/>
          <p:nvPr/>
        </p:nvSpPr>
        <p:spPr>
          <a:xfrm>
            <a:off x="1155290" y="2015612"/>
            <a:ext cx="9881420" cy="2554545"/>
          </a:xfrm>
          <a:prstGeom prst="rect">
            <a:avLst/>
          </a:prstGeom>
          <a:noFill/>
        </p:spPr>
        <p:txBody>
          <a:bodyPr wrap="square" rtlCol="0">
            <a:spAutoFit/>
          </a:bodyPr>
          <a:lstStyle/>
          <a:p>
            <a:r>
              <a:rPr lang="it-IT" sz="3200" dirty="0">
                <a:latin typeface="Abadi" panose="020B0604020104020204" pitchFamily="34" charset="0"/>
              </a:rPr>
              <a:t>Stare con la paura dell’altro non è facile, e non possiamo farlo se non siamo disposti a fronteggiare la nostra stessa paura.</a:t>
            </a:r>
          </a:p>
          <a:p>
            <a:r>
              <a:rPr lang="it-IT" sz="3200" i="1" dirty="0">
                <a:latin typeface="Abadi" panose="020B0604020104020204" pitchFamily="34" charset="0"/>
              </a:rPr>
              <a:t>IL POTERE DELLA PRESENZA, di parlare con il cuore auto rivelando le nostre preoccupazioni</a:t>
            </a:r>
          </a:p>
        </p:txBody>
      </p:sp>
    </p:spTree>
    <p:extLst>
      <p:ext uri="{BB962C8B-B14F-4D97-AF65-F5344CB8AC3E}">
        <p14:creationId xmlns:p14="http://schemas.microsoft.com/office/powerpoint/2010/main" val="3894853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0878A0F-35C6-F255-31E3-EFF3E748E9F9}"/>
              </a:ext>
            </a:extLst>
          </p:cNvPr>
          <p:cNvSpPr txBox="1"/>
          <p:nvPr/>
        </p:nvSpPr>
        <p:spPr>
          <a:xfrm>
            <a:off x="1155290" y="1681315"/>
            <a:ext cx="9881420" cy="4154984"/>
          </a:xfrm>
          <a:prstGeom prst="rect">
            <a:avLst/>
          </a:prstGeom>
          <a:noFill/>
        </p:spPr>
        <p:txBody>
          <a:bodyPr wrap="square" rtlCol="0">
            <a:spAutoFit/>
          </a:bodyPr>
          <a:lstStyle/>
          <a:p>
            <a:r>
              <a:rPr lang="it-IT" sz="2400" i="1" dirty="0">
                <a:latin typeface="Abadi" panose="020B0604020104020204" pitchFamily="34" charset="0"/>
              </a:rPr>
              <a:t>«Tenete a mente il vantaggio di essere consapevoli della morte, di abbracciarne l’ombra. Una tale consapevolezza può integrare l’oscurità con la vostra scintilla di vita e potenziare il tempo che ancora vi resta. I modi in cui si valuta la vita, si prova compassione per gli altri e si ama con maggiore intensità indicano che si è consapevoli che queste esperienze sono destinate ad andare perdute. Molte volte sono stato piacevolmente sorpreso nel vedere un paziente operare un cambiamento positivo e sostanziale molto tardi nella sua vita, a volte persino in prossimità della morte. Non è mai troppo tardi. Non siamo mai troppo vecchi».</a:t>
            </a:r>
          </a:p>
          <a:p>
            <a:pPr algn="r"/>
            <a:endParaRPr lang="it-IT" sz="2400" i="1" dirty="0">
              <a:latin typeface="Abadi" panose="020B0604020104020204" pitchFamily="34" charset="0"/>
            </a:endParaRPr>
          </a:p>
          <a:p>
            <a:pPr algn="r"/>
            <a:r>
              <a:rPr lang="it-IT" sz="2400" i="1" dirty="0">
                <a:latin typeface="Abadi" panose="020B0604020104020204" pitchFamily="34" charset="0"/>
              </a:rPr>
              <a:t>Irvin D. </a:t>
            </a:r>
            <a:r>
              <a:rPr lang="it-IT" sz="2400" i="1" dirty="0" err="1">
                <a:latin typeface="Abadi" panose="020B0604020104020204" pitchFamily="34" charset="0"/>
              </a:rPr>
              <a:t>Yalom</a:t>
            </a:r>
            <a:endParaRPr lang="it-IT" sz="2400" i="1" dirty="0">
              <a:latin typeface="Abadi" panose="020B0604020104020204" pitchFamily="34" charset="0"/>
            </a:endParaRPr>
          </a:p>
        </p:txBody>
      </p:sp>
    </p:spTree>
    <p:extLst>
      <p:ext uri="{BB962C8B-B14F-4D97-AF65-F5344CB8AC3E}">
        <p14:creationId xmlns:p14="http://schemas.microsoft.com/office/powerpoint/2010/main" val="88046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D7D0F5-9776-4941-925D-311FB1EC4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descr="Immagine che contiene concerto, Artista musicale, cantante, Cantare&#10;&#10;Descrizione generata automaticamente">
            <a:extLst>
              <a:ext uri="{FF2B5EF4-FFF2-40B4-BE49-F238E27FC236}">
                <a16:creationId xmlns:a16="http://schemas.microsoft.com/office/drawing/2014/main" id="{F629F3A6-A9DC-44E4-8665-62B1F881AC2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69" r="2319"/>
          <a:stretch/>
        </p:blipFill>
        <p:spPr>
          <a:xfrm>
            <a:off x="20" y="10"/>
            <a:ext cx="8672032" cy="4693766"/>
          </a:xfrm>
          <a:custGeom>
            <a:avLst/>
            <a:gdLst/>
            <a:ahLst/>
            <a:cxnLst/>
            <a:rect l="l" t="t" r="r" b="b"/>
            <a:pathLst>
              <a:path w="11743764" h="6356349">
                <a:moveTo>
                  <a:pt x="7747939" y="5723108"/>
                </a:moveTo>
                <a:cubicBezTo>
                  <a:pt x="7746108" y="5723352"/>
                  <a:pt x="7746108" y="5725057"/>
                  <a:pt x="7746108" y="5725057"/>
                </a:cubicBezTo>
                <a:lnTo>
                  <a:pt x="7755874" y="5723838"/>
                </a:lnTo>
                <a:close/>
                <a:moveTo>
                  <a:pt x="11593222" y="2355165"/>
                </a:moveTo>
                <a:cubicBezTo>
                  <a:pt x="11491599" y="2927856"/>
                  <a:pt x="11223039" y="3428931"/>
                  <a:pt x="10815622" y="3883479"/>
                </a:cubicBezTo>
                <a:cubicBezTo>
                  <a:pt x="10309631" y="4448618"/>
                  <a:pt x="9657459" y="4884897"/>
                  <a:pt x="8920446" y="5245417"/>
                </a:cubicBezTo>
                <a:cubicBezTo>
                  <a:pt x="8557158" y="5420075"/>
                  <a:pt x="8180901" y="5576927"/>
                  <a:pt x="7793715" y="5715070"/>
                </a:cubicBezTo>
                <a:cubicBezTo>
                  <a:pt x="7863298" y="5695337"/>
                  <a:pt x="7933183" y="5676338"/>
                  <a:pt x="8002461" y="5655875"/>
                </a:cubicBezTo>
                <a:cubicBezTo>
                  <a:pt x="8075704" y="5634269"/>
                  <a:pt x="8148429" y="5611858"/>
                  <a:pt x="8220666" y="5588644"/>
                </a:cubicBezTo>
                <a:cubicBezTo>
                  <a:pt x="8875584" y="5380370"/>
                  <a:pt x="9501816" y="5129711"/>
                  <a:pt x="10068538" y="4792088"/>
                </a:cubicBezTo>
                <a:cubicBezTo>
                  <a:pt x="10548588" y="4506107"/>
                  <a:pt x="10963330" y="4171895"/>
                  <a:pt x="11253556" y="3748283"/>
                </a:cubicBezTo>
                <a:cubicBezTo>
                  <a:pt x="11443714" y="3473460"/>
                  <a:pt x="11561393" y="3170452"/>
                  <a:pt x="11599325" y="2857945"/>
                </a:cubicBezTo>
                <a:cubicBezTo>
                  <a:pt x="11621025" y="2690692"/>
                  <a:pt x="11618980" y="2522027"/>
                  <a:pt x="11593222" y="2355165"/>
                </a:cubicBezTo>
                <a:close/>
                <a:moveTo>
                  <a:pt x="0" y="0"/>
                </a:moveTo>
                <a:lnTo>
                  <a:pt x="10926106" y="0"/>
                </a:lnTo>
                <a:lnTo>
                  <a:pt x="11008311" y="72512"/>
                </a:lnTo>
                <a:cubicBezTo>
                  <a:pt x="11092668" y="155257"/>
                  <a:pt x="11171699" y="241649"/>
                  <a:pt x="11245012" y="331378"/>
                </a:cubicBezTo>
                <a:cubicBezTo>
                  <a:pt x="11592919" y="750629"/>
                  <a:pt x="11750696" y="1252288"/>
                  <a:pt x="11692103" y="1752997"/>
                </a:cubicBezTo>
                <a:cubicBezTo>
                  <a:pt x="11675103" y="1882589"/>
                  <a:pt x="11675712" y="2013254"/>
                  <a:pt x="11693932" y="2142749"/>
                </a:cubicBezTo>
                <a:cubicBezTo>
                  <a:pt x="11734216" y="2381229"/>
                  <a:pt x="11760462" y="2618003"/>
                  <a:pt x="11731470" y="2858431"/>
                </a:cubicBezTo>
                <a:cubicBezTo>
                  <a:pt x="11693322" y="3184946"/>
                  <a:pt x="11572134" y="3501839"/>
                  <a:pt x="11375324" y="3789695"/>
                </a:cubicBezTo>
                <a:cubicBezTo>
                  <a:pt x="11069532" y="4238396"/>
                  <a:pt x="10630376" y="4591609"/>
                  <a:pt x="10119503" y="4891719"/>
                </a:cubicBezTo>
                <a:cubicBezTo>
                  <a:pt x="9463668" y="5277086"/>
                  <a:pt x="8736421" y="5552591"/>
                  <a:pt x="7974994" y="5774750"/>
                </a:cubicBezTo>
                <a:cubicBezTo>
                  <a:pt x="7183048" y="6005922"/>
                  <a:pt x="6368216" y="6168399"/>
                  <a:pt x="5539344" y="6288247"/>
                </a:cubicBezTo>
                <a:cubicBezTo>
                  <a:pt x="5263156" y="6328198"/>
                  <a:pt x="4986355" y="6364492"/>
                  <a:pt x="4738244" y="6354749"/>
                </a:cubicBezTo>
                <a:cubicBezTo>
                  <a:pt x="4489521" y="6352314"/>
                  <a:pt x="4278641" y="6345250"/>
                  <a:pt x="4065013" y="6328684"/>
                </a:cubicBezTo>
                <a:cubicBezTo>
                  <a:pt x="3851387" y="6312120"/>
                  <a:pt x="3638981" y="6289223"/>
                  <a:pt x="3428406" y="6255606"/>
                </a:cubicBezTo>
                <a:cubicBezTo>
                  <a:pt x="2303814" y="6076563"/>
                  <a:pt x="1292136" y="5704594"/>
                  <a:pt x="418708" y="5109005"/>
                </a:cubicBezTo>
                <a:cubicBezTo>
                  <a:pt x="288205" y="5020184"/>
                  <a:pt x="163358" y="4928737"/>
                  <a:pt x="44407" y="4834564"/>
                </a:cubicBezTo>
                <a:lnTo>
                  <a:pt x="0" y="4796463"/>
                </a:lnTo>
                <a:lnTo>
                  <a:pt x="0" y="4650621"/>
                </a:lnTo>
                <a:lnTo>
                  <a:pt x="58587" y="4703581"/>
                </a:lnTo>
                <a:cubicBezTo>
                  <a:pt x="596892" y="5151493"/>
                  <a:pt x="1242280" y="5504573"/>
                  <a:pt x="1979101" y="5775724"/>
                </a:cubicBezTo>
                <a:cubicBezTo>
                  <a:pt x="2525924" y="5978712"/>
                  <a:pt x="3107049" y="6116659"/>
                  <a:pt x="3703984" y="6185206"/>
                </a:cubicBezTo>
                <a:cubicBezTo>
                  <a:pt x="3733465" y="6193002"/>
                  <a:pt x="3764747" y="6195414"/>
                  <a:pt x="3795538" y="6192272"/>
                </a:cubicBezTo>
                <a:cubicBezTo>
                  <a:pt x="2948356" y="6069500"/>
                  <a:pt x="2152443" y="5850995"/>
                  <a:pt x="1424282" y="5486576"/>
                </a:cubicBezTo>
                <a:cubicBezTo>
                  <a:pt x="919588" y="5233999"/>
                  <a:pt x="482248" y="4929277"/>
                  <a:pt x="103621" y="4578774"/>
                </a:cubicBezTo>
                <a:lnTo>
                  <a:pt x="0" y="4477250"/>
                </a:lnTo>
                <a:close/>
              </a:path>
            </a:pathLst>
          </a:custGeom>
        </p:spPr>
      </p:pic>
      <p:sp>
        <p:nvSpPr>
          <p:cNvPr id="5" name="CasellaDiTesto 4">
            <a:extLst>
              <a:ext uri="{FF2B5EF4-FFF2-40B4-BE49-F238E27FC236}">
                <a16:creationId xmlns:a16="http://schemas.microsoft.com/office/drawing/2014/main" id="{93282C0B-0858-74C8-987E-C44C0C622E40}"/>
              </a:ext>
            </a:extLst>
          </p:cNvPr>
          <p:cNvSpPr txBox="1"/>
          <p:nvPr/>
        </p:nvSpPr>
        <p:spPr>
          <a:xfrm>
            <a:off x="10479672" y="6657945"/>
            <a:ext cx="1264449" cy="307777"/>
          </a:xfrm>
          <a:prstGeom prst="rect">
            <a:avLst/>
          </a:prstGeom>
          <a:solidFill>
            <a:srgbClr val="000000"/>
          </a:solidFill>
        </p:spPr>
        <p:txBody>
          <a:bodyPr wrap="square" rtlCol="0">
            <a:spAutoFit/>
          </a:bodyPr>
          <a:lstStyle/>
          <a:p>
            <a:pPr algn="r">
              <a:spcAft>
                <a:spcPts val="600"/>
              </a:spcAft>
            </a:pPr>
            <a:r>
              <a:rPr lang="it-IT" sz="700">
                <a:solidFill>
                  <a:srgbClr val="FFFFFF"/>
                </a:solidFill>
                <a:hlinkClick r:id="rId3" tooltip="https://www.ondarock.it/italia/fabriziodeandre.htm">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it-IT" sz="700">
              <a:solidFill>
                <a:srgbClr val="FFFFFF"/>
              </a:solidFill>
            </a:endParaRPr>
          </a:p>
        </p:txBody>
      </p:sp>
      <p:sp>
        <p:nvSpPr>
          <p:cNvPr id="6" name="CasellaDiTesto 5">
            <a:extLst>
              <a:ext uri="{FF2B5EF4-FFF2-40B4-BE49-F238E27FC236}">
                <a16:creationId xmlns:a16="http://schemas.microsoft.com/office/drawing/2014/main" id="{B6FC6639-C9A7-DAB2-BFCE-D6F30CD13C64}"/>
              </a:ext>
            </a:extLst>
          </p:cNvPr>
          <p:cNvSpPr txBox="1"/>
          <p:nvPr/>
        </p:nvSpPr>
        <p:spPr>
          <a:xfrm>
            <a:off x="4483510" y="5358581"/>
            <a:ext cx="7423355" cy="369332"/>
          </a:xfrm>
          <a:prstGeom prst="rect">
            <a:avLst/>
          </a:prstGeom>
          <a:noFill/>
        </p:spPr>
        <p:txBody>
          <a:bodyPr wrap="square" rtlCol="0">
            <a:spAutoFit/>
          </a:bodyPr>
          <a:lstStyle/>
          <a:p>
            <a:r>
              <a:rPr lang="it-IT" dirty="0">
                <a:latin typeface="ADLaM Display" panose="020F0502020204030204" pitchFamily="2" charset="0"/>
                <a:ea typeface="ADLaM Display" panose="020F0502020204030204" pitchFamily="2" charset="0"/>
                <a:cs typeface="ADLaM Display" panose="020F0502020204030204" pitchFamily="2" charset="0"/>
              </a:rPr>
              <a:t>https://www.youtube.com/watch?v=4wOSHpJrm_M</a:t>
            </a:r>
          </a:p>
        </p:txBody>
      </p:sp>
    </p:spTree>
    <p:extLst>
      <p:ext uri="{BB962C8B-B14F-4D97-AF65-F5344CB8AC3E}">
        <p14:creationId xmlns:p14="http://schemas.microsoft.com/office/powerpoint/2010/main" val="2148162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C2085EA-23EF-FD1F-9D39-4B74D21CB239}"/>
              </a:ext>
            </a:extLst>
          </p:cNvPr>
          <p:cNvSpPr txBox="1"/>
          <p:nvPr/>
        </p:nvSpPr>
        <p:spPr>
          <a:xfrm>
            <a:off x="934064" y="1351508"/>
            <a:ext cx="8996517" cy="4154984"/>
          </a:xfrm>
          <a:prstGeom prst="rect">
            <a:avLst/>
          </a:prstGeom>
          <a:noFill/>
        </p:spPr>
        <p:txBody>
          <a:bodyPr wrap="square" rtlCol="0">
            <a:spAutoFit/>
          </a:bodyPr>
          <a:lstStyle/>
          <a:p>
            <a:pPr marL="342900" indent="-342900">
              <a:buFont typeface="Arial" panose="020B0604020202020204" pitchFamily="34" charset="0"/>
              <a:buChar char="•"/>
            </a:pPr>
            <a:r>
              <a:rPr lang="it-IT" sz="2400" dirty="0">
                <a:latin typeface="Abadi" panose="020B0604020104020204" pitchFamily="34" charset="0"/>
              </a:rPr>
              <a:t>Oggi tendiamo ad escludere la morte, e più in generale i temi esistenziali, dalle nostre vite. Spesso però ciò che rimuoviamo, diventa </a:t>
            </a:r>
            <a:r>
              <a:rPr lang="it-IT" sz="2400" u="sng" dirty="0">
                <a:latin typeface="Abadi" panose="020B0604020104020204" pitchFamily="34" charset="0"/>
              </a:rPr>
              <a:t>sintomo</a:t>
            </a:r>
            <a:r>
              <a:rPr lang="it-IT" sz="2400" dirty="0">
                <a:latin typeface="Abadi" panose="020B0604020104020204" pitchFamily="34" charset="0"/>
              </a:rPr>
              <a:t>.</a:t>
            </a:r>
          </a:p>
          <a:p>
            <a:endParaRPr lang="it-IT" sz="2400" dirty="0">
              <a:latin typeface="Abadi" panose="020B0604020104020204" pitchFamily="34" charset="0"/>
            </a:endParaRPr>
          </a:p>
          <a:p>
            <a:pPr marL="342900" indent="-342900">
              <a:buFont typeface="Arial" panose="020B0604020202020204" pitchFamily="34" charset="0"/>
              <a:buChar char="•"/>
            </a:pPr>
            <a:r>
              <a:rPr lang="it-IT" sz="2400" dirty="0">
                <a:latin typeface="Abadi" panose="020B0604020104020204" pitchFamily="34" charset="0"/>
              </a:rPr>
              <a:t>Mancano i simboli ed i rituali che erano gli elementi che, una volta, scandivano la vita della comunità collettiva. Erano occasioni per condividere gioie e dolori, sancire cambiamenti e benedire differenti momenti di vita. Era così più facile accettare ciò che non poteva essere pienamente compreso, averne meno paura. Oggi il valore di questi rituali si è svuotato di un reale significato sentito e condiviso. </a:t>
            </a:r>
          </a:p>
        </p:txBody>
      </p:sp>
    </p:spTree>
    <p:extLst>
      <p:ext uri="{BB962C8B-B14F-4D97-AF65-F5344CB8AC3E}">
        <p14:creationId xmlns:p14="http://schemas.microsoft.com/office/powerpoint/2010/main" val="4091747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2FA4B10-C693-FB6C-4E4A-BD953CE2CCD5}"/>
              </a:ext>
            </a:extLst>
          </p:cNvPr>
          <p:cNvSpPr txBox="1"/>
          <p:nvPr/>
        </p:nvSpPr>
        <p:spPr>
          <a:xfrm>
            <a:off x="580104" y="1465005"/>
            <a:ext cx="9507794" cy="3046988"/>
          </a:xfrm>
          <a:prstGeom prst="rect">
            <a:avLst/>
          </a:prstGeom>
          <a:noFill/>
        </p:spPr>
        <p:txBody>
          <a:bodyPr wrap="square" rtlCol="0">
            <a:spAutoFit/>
          </a:bodyPr>
          <a:lstStyle/>
          <a:p>
            <a:r>
              <a:rPr lang="it-IT" sz="2400" dirty="0">
                <a:latin typeface="Abadi" panose="020B0604020104020204" pitchFamily="34" charset="0"/>
              </a:rPr>
              <a:t>Dovremmo recuperare la percezione che esista qualcosa di più grande di noi, che possa non dipendere dal nostro controllo o dalla nostra volontà. Qualcosa di più grande dell’ «IO» umano. </a:t>
            </a:r>
          </a:p>
          <a:p>
            <a:endParaRPr lang="it-IT" sz="2400" dirty="0">
              <a:latin typeface="Abadi" panose="020B0604020104020204" pitchFamily="34" charset="0"/>
            </a:endParaRPr>
          </a:p>
          <a:p>
            <a:r>
              <a:rPr lang="it-IT" sz="2400" dirty="0">
                <a:latin typeface="Abadi" panose="020B0604020104020204" pitchFamily="34" charset="0"/>
              </a:rPr>
              <a:t>Tendiamo, invece, a separare tutto in un:</a:t>
            </a:r>
          </a:p>
          <a:p>
            <a:endParaRPr lang="it-IT" sz="2400" dirty="0">
              <a:latin typeface="Abadi" panose="020B0604020104020204" pitchFamily="34" charset="0"/>
            </a:endParaRPr>
          </a:p>
          <a:p>
            <a:pPr algn="ctr"/>
            <a:r>
              <a:rPr lang="it-IT" sz="2400" i="1" dirty="0">
                <a:latin typeface="Abadi" panose="020B0604020104020204" pitchFamily="34" charset="0"/>
              </a:rPr>
              <a:t>«Sono io, è mio, mi riguarda» e «Non sono io, non è mio, non mi riguarda»</a:t>
            </a:r>
          </a:p>
        </p:txBody>
      </p:sp>
    </p:spTree>
    <p:extLst>
      <p:ext uri="{BB962C8B-B14F-4D97-AF65-F5344CB8AC3E}">
        <p14:creationId xmlns:p14="http://schemas.microsoft.com/office/powerpoint/2010/main" val="4036936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A85B3F-5A2B-9C57-ADF0-53C8D906A03D}"/>
              </a:ext>
            </a:extLst>
          </p:cNvPr>
          <p:cNvSpPr>
            <a:spLocks noGrp="1"/>
          </p:cNvSpPr>
          <p:nvPr>
            <p:ph type="ctrTitle"/>
          </p:nvPr>
        </p:nvSpPr>
        <p:spPr>
          <a:xfrm>
            <a:off x="202152" y="143256"/>
            <a:ext cx="9964404" cy="1862525"/>
          </a:xfrm>
        </p:spPr>
        <p:txBody>
          <a:bodyPr/>
          <a:lstStyle/>
          <a:p>
            <a:r>
              <a:rPr lang="it-IT" sz="6000" dirty="0"/>
              <a:t>Ognuno ha paura della morte a modo suo</a:t>
            </a:r>
          </a:p>
        </p:txBody>
      </p:sp>
      <p:sp>
        <p:nvSpPr>
          <p:cNvPr id="4" name="CasellaDiTesto 3">
            <a:extLst>
              <a:ext uri="{FF2B5EF4-FFF2-40B4-BE49-F238E27FC236}">
                <a16:creationId xmlns:a16="http://schemas.microsoft.com/office/drawing/2014/main" id="{0DF499C3-FF00-ABAE-7908-D13F60C0BA90}"/>
              </a:ext>
            </a:extLst>
          </p:cNvPr>
          <p:cNvSpPr txBox="1"/>
          <p:nvPr/>
        </p:nvSpPr>
        <p:spPr>
          <a:xfrm>
            <a:off x="280811" y="2212257"/>
            <a:ext cx="9964404" cy="2246769"/>
          </a:xfrm>
          <a:prstGeom prst="rect">
            <a:avLst/>
          </a:prstGeom>
          <a:noFill/>
        </p:spPr>
        <p:txBody>
          <a:bodyPr wrap="square" rtlCol="0">
            <a:spAutoFit/>
          </a:bodyPr>
          <a:lstStyle/>
          <a:p>
            <a:r>
              <a:rPr lang="it-IT" sz="2000" dirty="0">
                <a:latin typeface="Abadi" panose="020B0604020104020204" pitchFamily="34" charset="0"/>
              </a:rPr>
              <a:t>. Continuo pensiero che un determinato momento non tornerà più</a:t>
            </a:r>
          </a:p>
          <a:p>
            <a:endParaRPr lang="it-IT" sz="2000" dirty="0">
              <a:latin typeface="Abadi" panose="020B0604020104020204" pitchFamily="34" charset="0"/>
            </a:endParaRPr>
          </a:p>
          <a:p>
            <a:r>
              <a:rPr lang="it-IT" sz="2000" dirty="0">
                <a:latin typeface="Abadi" panose="020B0604020104020204" pitchFamily="34" charset="0"/>
              </a:rPr>
              <a:t>. Pensiero ossessivo rispetto al fatto che i momenti positivi avranno una fine</a:t>
            </a:r>
          </a:p>
          <a:p>
            <a:endParaRPr lang="it-IT" sz="2000" dirty="0">
              <a:latin typeface="Abadi" panose="020B0604020104020204" pitchFamily="34" charset="0"/>
            </a:endParaRPr>
          </a:p>
          <a:p>
            <a:r>
              <a:rPr lang="it-IT" sz="2000" dirty="0">
                <a:latin typeface="Abadi" panose="020B0604020104020204" pitchFamily="34" charset="0"/>
              </a:rPr>
              <a:t>. Angosce perturbanti (anche notturne)</a:t>
            </a:r>
          </a:p>
          <a:p>
            <a:endParaRPr lang="it-IT" sz="2000" dirty="0">
              <a:latin typeface="Abadi" panose="020B0604020104020204" pitchFamily="34" charset="0"/>
            </a:endParaRPr>
          </a:p>
          <a:p>
            <a:r>
              <a:rPr lang="it-IT" sz="2000" dirty="0">
                <a:latin typeface="Abadi" panose="020B0604020104020204" pitchFamily="34" charset="0"/>
              </a:rPr>
              <a:t>. Fantasie preoccupanti persecutorie</a:t>
            </a:r>
          </a:p>
        </p:txBody>
      </p:sp>
    </p:spTree>
    <p:extLst>
      <p:ext uri="{BB962C8B-B14F-4D97-AF65-F5344CB8AC3E}">
        <p14:creationId xmlns:p14="http://schemas.microsoft.com/office/powerpoint/2010/main" val="3779235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1C179465-D288-A07F-836D-5E3102A8D226}"/>
              </a:ext>
            </a:extLst>
          </p:cNvPr>
          <p:cNvSpPr txBox="1"/>
          <p:nvPr/>
        </p:nvSpPr>
        <p:spPr>
          <a:xfrm>
            <a:off x="630936" y="2807208"/>
            <a:ext cx="3429000" cy="3410712"/>
          </a:xfrm>
          <a:prstGeom prst="rect">
            <a:avLst/>
          </a:prstGeom>
        </p:spPr>
        <p:txBody>
          <a:bodyPr vert="horz" lIns="91440" tIns="45720" rIns="91440" bIns="45720" rtlCol="0" anchor="t">
            <a:normAutofit/>
          </a:bodyPr>
          <a:lstStyle/>
          <a:p>
            <a:pPr>
              <a:lnSpc>
                <a:spcPct val="110000"/>
              </a:lnSpc>
              <a:spcAft>
                <a:spcPts val="600"/>
              </a:spcAft>
            </a:pPr>
            <a:r>
              <a:rPr lang="en-US" sz="2400" dirty="0" err="1">
                <a:latin typeface="Abadi" panose="020B0604020104020204" pitchFamily="34" charset="0"/>
              </a:rPr>
              <a:t>Ciò</a:t>
            </a:r>
            <a:r>
              <a:rPr lang="en-US" sz="2400" dirty="0">
                <a:latin typeface="Abadi" panose="020B0604020104020204" pitchFamily="34" charset="0"/>
              </a:rPr>
              <a:t> </a:t>
            </a:r>
            <a:r>
              <a:rPr lang="en-US" sz="2400" dirty="0" err="1">
                <a:latin typeface="Abadi" panose="020B0604020104020204" pitchFamily="34" charset="0"/>
              </a:rPr>
              <a:t>che</a:t>
            </a:r>
            <a:r>
              <a:rPr lang="en-US" sz="2400" dirty="0">
                <a:latin typeface="Abadi" panose="020B0604020104020204" pitchFamily="34" charset="0"/>
              </a:rPr>
              <a:t> </a:t>
            </a:r>
            <a:r>
              <a:rPr lang="en-US" sz="2400" dirty="0" err="1">
                <a:latin typeface="Abadi" panose="020B0604020104020204" pitchFamily="34" charset="0"/>
              </a:rPr>
              <a:t>sembra</a:t>
            </a:r>
            <a:r>
              <a:rPr lang="en-US" sz="2400" dirty="0">
                <a:latin typeface="Abadi" panose="020B0604020104020204" pitchFamily="34" charset="0"/>
              </a:rPr>
              <a:t> </a:t>
            </a:r>
            <a:r>
              <a:rPr lang="en-US" sz="2400" dirty="0" err="1">
                <a:latin typeface="Abadi" panose="020B0604020104020204" pitchFamily="34" charset="0"/>
              </a:rPr>
              <a:t>spaventarci</a:t>
            </a:r>
            <a:r>
              <a:rPr lang="en-US" sz="2400" dirty="0">
                <a:latin typeface="Abadi" panose="020B0604020104020204" pitchFamily="34" charset="0"/>
              </a:rPr>
              <a:t> di </a:t>
            </a:r>
            <a:r>
              <a:rPr lang="en-US" sz="2400" dirty="0" err="1">
                <a:latin typeface="Abadi" panose="020B0604020104020204" pitchFamily="34" charset="0"/>
              </a:rPr>
              <a:t>più</a:t>
            </a:r>
            <a:r>
              <a:rPr lang="en-US" sz="2400" dirty="0">
                <a:latin typeface="Abadi" panose="020B0604020104020204" pitchFamily="34" charset="0"/>
              </a:rPr>
              <a:t> </a:t>
            </a:r>
            <a:r>
              <a:rPr lang="en-US" sz="2400" dirty="0" err="1">
                <a:latin typeface="Abadi" panose="020B0604020104020204" pitchFamily="34" charset="0"/>
              </a:rPr>
              <a:t>della</a:t>
            </a:r>
            <a:r>
              <a:rPr lang="en-US" sz="2400" dirty="0">
                <a:latin typeface="Abadi" panose="020B0604020104020204" pitchFamily="34" charset="0"/>
              </a:rPr>
              <a:t> </a:t>
            </a:r>
            <a:r>
              <a:rPr lang="en-US" sz="2400" dirty="0" err="1">
                <a:latin typeface="Abadi" panose="020B0604020104020204" pitchFamily="34" charset="0"/>
              </a:rPr>
              <a:t>morte</a:t>
            </a:r>
            <a:r>
              <a:rPr lang="en-US" sz="2400" dirty="0">
                <a:latin typeface="Abadi" panose="020B0604020104020204" pitchFamily="34" charset="0"/>
              </a:rPr>
              <a:t>, non è la </a:t>
            </a:r>
            <a:r>
              <a:rPr lang="en-US" sz="2400" dirty="0" err="1">
                <a:latin typeface="Abadi" panose="020B0604020104020204" pitchFamily="34" charset="0"/>
              </a:rPr>
              <a:t>perdita</a:t>
            </a:r>
            <a:r>
              <a:rPr lang="en-US" sz="2400" dirty="0">
                <a:latin typeface="Abadi" panose="020B0604020104020204" pitchFamily="34" charset="0"/>
              </a:rPr>
              <a:t> del </a:t>
            </a:r>
            <a:r>
              <a:rPr lang="en-US" sz="2400" dirty="0" err="1">
                <a:latin typeface="Abadi" panose="020B0604020104020204" pitchFamily="34" charset="0"/>
              </a:rPr>
              <a:t>futuro</a:t>
            </a:r>
            <a:r>
              <a:rPr lang="en-US" sz="2400" dirty="0">
                <a:latin typeface="Abadi" panose="020B0604020104020204" pitchFamily="34" charset="0"/>
              </a:rPr>
              <a:t> ma </a:t>
            </a:r>
            <a:r>
              <a:rPr lang="en-US" sz="2400" dirty="0" err="1">
                <a:latin typeface="Abadi" panose="020B0604020104020204" pitchFamily="34" charset="0"/>
              </a:rPr>
              <a:t>quella</a:t>
            </a:r>
            <a:r>
              <a:rPr lang="en-US" sz="2400" dirty="0">
                <a:latin typeface="Abadi" panose="020B0604020104020204" pitchFamily="34" charset="0"/>
              </a:rPr>
              <a:t> del </a:t>
            </a:r>
            <a:r>
              <a:rPr lang="en-US" sz="2400" dirty="0" err="1">
                <a:latin typeface="Abadi" panose="020B0604020104020204" pitchFamily="34" charset="0"/>
              </a:rPr>
              <a:t>passato</a:t>
            </a:r>
            <a:r>
              <a:rPr lang="en-US" sz="2400" dirty="0">
                <a:latin typeface="Abadi" panose="020B0604020104020204" pitchFamily="34" charset="0"/>
              </a:rPr>
              <a:t>. </a:t>
            </a:r>
            <a:r>
              <a:rPr lang="en-US" sz="2400" dirty="0" err="1">
                <a:latin typeface="Abadi" panose="020B0604020104020204" pitchFamily="34" charset="0"/>
              </a:rPr>
              <a:t>Perdere</a:t>
            </a:r>
            <a:r>
              <a:rPr lang="en-US" sz="2400" dirty="0">
                <a:latin typeface="Abadi" panose="020B0604020104020204" pitchFamily="34" charset="0"/>
              </a:rPr>
              <a:t> </a:t>
            </a:r>
            <a:r>
              <a:rPr lang="en-US" sz="2400" dirty="0" err="1">
                <a:latin typeface="Abadi" panose="020B0604020104020204" pitchFamily="34" charset="0"/>
              </a:rPr>
              <a:t>ciò</a:t>
            </a:r>
            <a:r>
              <a:rPr lang="en-US" sz="2400" dirty="0">
                <a:latin typeface="Abadi" panose="020B0604020104020204" pitchFamily="34" charset="0"/>
              </a:rPr>
              <a:t> </a:t>
            </a:r>
            <a:r>
              <a:rPr lang="en-US" sz="2400" dirty="0" err="1">
                <a:latin typeface="Abadi" panose="020B0604020104020204" pitchFamily="34" charset="0"/>
              </a:rPr>
              <a:t>che</a:t>
            </a:r>
            <a:r>
              <a:rPr lang="en-US" sz="2400" dirty="0">
                <a:latin typeface="Abadi" panose="020B0604020104020204" pitchFamily="34" charset="0"/>
              </a:rPr>
              <a:t> </a:t>
            </a:r>
            <a:r>
              <a:rPr lang="en-US" sz="2400" dirty="0" err="1">
                <a:latin typeface="Abadi" panose="020B0604020104020204" pitchFamily="34" charset="0"/>
              </a:rPr>
              <a:t>conosciamo</a:t>
            </a:r>
            <a:r>
              <a:rPr lang="en-US" sz="2400" dirty="0">
                <a:latin typeface="Abadi" panose="020B0604020104020204" pitchFamily="34" charset="0"/>
              </a:rPr>
              <a:t> (</a:t>
            </a:r>
            <a:r>
              <a:rPr lang="en-US" sz="2400" dirty="0" err="1">
                <a:latin typeface="Abadi" panose="020B0604020104020204" pitchFamily="34" charset="0"/>
              </a:rPr>
              <a:t>paura</a:t>
            </a:r>
            <a:r>
              <a:rPr lang="en-US" sz="2400" dirty="0">
                <a:latin typeface="Abadi" panose="020B0604020104020204" pitchFamily="34" charset="0"/>
              </a:rPr>
              <a:t> di non </a:t>
            </a:r>
            <a:r>
              <a:rPr lang="en-US" sz="2400" dirty="0" err="1">
                <a:latin typeface="Abadi" panose="020B0604020104020204" pitchFamily="34" charset="0"/>
              </a:rPr>
              <a:t>sapere</a:t>
            </a:r>
            <a:r>
              <a:rPr lang="en-US" sz="2400" dirty="0">
                <a:latin typeface="Abadi" panose="020B0604020104020204" pitchFamily="34" charset="0"/>
              </a:rPr>
              <a:t> </a:t>
            </a:r>
            <a:r>
              <a:rPr lang="en-US" sz="2400" dirty="0" err="1">
                <a:latin typeface="Abadi" panose="020B0604020104020204" pitchFamily="34" charset="0"/>
              </a:rPr>
              <a:t>cosa</a:t>
            </a:r>
            <a:r>
              <a:rPr lang="en-US" sz="2400" dirty="0">
                <a:latin typeface="Abadi" panose="020B0604020104020204" pitchFamily="34" charset="0"/>
              </a:rPr>
              <a:t> ci </a:t>
            </a:r>
            <a:r>
              <a:rPr lang="en-US" sz="2400" dirty="0" err="1">
                <a:latin typeface="Abadi" panose="020B0604020104020204" pitchFamily="34" charset="0"/>
              </a:rPr>
              <a:t>aspetterà</a:t>
            </a:r>
            <a:r>
              <a:rPr lang="en-US" sz="2400" dirty="0">
                <a:latin typeface="Abadi" panose="020B0604020104020204" pitchFamily="34" charset="0"/>
              </a:rPr>
              <a:t> dopo).</a:t>
            </a:r>
          </a:p>
        </p:txBody>
      </p:sp>
      <mc:AlternateContent xmlns:mc="http://schemas.openxmlformats.org/markup-compatibility/2006" xmlns:p14="http://schemas.microsoft.com/office/powerpoint/2010/main">
        <mc:Choice Requires="p14">
          <p:contentPart p14:bwMode="auto" r:id="rId2">
            <p14:nvContentPartPr>
              <p14:cNvPr id="15" name="Ink 1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5" name="Ink 1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4" name="Immagine 3" descr="Immagine che contiene nebbia, cielo, bianco e nero, foschia&#10;&#10;Descrizione generata automaticamente">
            <a:extLst>
              <a:ext uri="{FF2B5EF4-FFF2-40B4-BE49-F238E27FC236}">
                <a16:creationId xmlns:a16="http://schemas.microsoft.com/office/drawing/2014/main" id="{53064D93-44B6-F203-FDA2-93DE5D1AB1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4296" y="1124884"/>
            <a:ext cx="6903720" cy="4608232"/>
          </a:xfrm>
          <a:prstGeom prst="rect">
            <a:avLst/>
          </a:prstGeom>
        </p:spPr>
      </p:pic>
    </p:spTree>
    <p:extLst>
      <p:ext uri="{BB962C8B-B14F-4D97-AF65-F5344CB8AC3E}">
        <p14:creationId xmlns:p14="http://schemas.microsoft.com/office/powerpoint/2010/main" val="2527136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8"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C29D62"/>
          </a:solidFill>
          <a:ln w="38100" cap="rnd">
            <a:solidFill>
              <a:srgbClr val="C29D6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57E0E637-1CA2-04D0-F43B-C362AB42E92C}"/>
              </a:ext>
            </a:extLst>
          </p:cNvPr>
          <p:cNvSpPr txBox="1"/>
          <p:nvPr/>
        </p:nvSpPr>
        <p:spPr>
          <a:xfrm>
            <a:off x="630936" y="2660904"/>
            <a:ext cx="4818888" cy="3547872"/>
          </a:xfrm>
          <a:prstGeom prst="rect">
            <a:avLst/>
          </a:prstGeom>
        </p:spPr>
        <p:txBody>
          <a:bodyPr vert="horz" lIns="91440" tIns="45720" rIns="91440" bIns="45720" rtlCol="0" anchor="t">
            <a:normAutofit/>
          </a:bodyPr>
          <a:lstStyle/>
          <a:p>
            <a:pPr marL="285750" indent="-228600">
              <a:lnSpc>
                <a:spcPct val="110000"/>
              </a:lnSpc>
              <a:spcAft>
                <a:spcPts val="600"/>
              </a:spcAft>
              <a:buFont typeface="Arial" panose="020B0604020202020204" pitchFamily="34" charset="0"/>
              <a:buChar char="•"/>
            </a:pPr>
            <a:r>
              <a:rPr lang="en-US" dirty="0" err="1">
                <a:latin typeface="Abadi" panose="020B0604020104020204" pitchFamily="34" charset="0"/>
              </a:rPr>
              <a:t>L’angoscia</a:t>
            </a:r>
            <a:r>
              <a:rPr lang="en-US" dirty="0">
                <a:latin typeface="Abadi" panose="020B0604020104020204" pitchFamily="34" charset="0"/>
              </a:rPr>
              <a:t> </a:t>
            </a:r>
            <a:r>
              <a:rPr lang="en-US" dirty="0" err="1">
                <a:latin typeface="Abadi" panose="020B0604020104020204" pitchFamily="34" charset="0"/>
              </a:rPr>
              <a:t>della</a:t>
            </a:r>
            <a:r>
              <a:rPr lang="en-US" dirty="0">
                <a:latin typeface="Abadi" panose="020B0604020104020204" pitchFamily="34" charset="0"/>
              </a:rPr>
              <a:t> </a:t>
            </a:r>
            <a:r>
              <a:rPr lang="en-US" dirty="0" err="1">
                <a:latin typeface="Abadi" panose="020B0604020104020204" pitchFamily="34" charset="0"/>
              </a:rPr>
              <a:t>morte</a:t>
            </a:r>
            <a:r>
              <a:rPr lang="en-US" dirty="0">
                <a:latin typeface="Abadi" panose="020B0604020104020204" pitchFamily="34" charset="0"/>
              </a:rPr>
              <a:t> è </a:t>
            </a:r>
            <a:r>
              <a:rPr lang="en-US" dirty="0" err="1">
                <a:latin typeface="Abadi" panose="020B0604020104020204" pitchFamily="34" charset="0"/>
              </a:rPr>
              <a:t>spesso</a:t>
            </a:r>
            <a:r>
              <a:rPr lang="en-US" dirty="0">
                <a:latin typeface="Abadi" panose="020B0604020104020204" pitchFamily="34" charset="0"/>
              </a:rPr>
              <a:t> </a:t>
            </a:r>
            <a:r>
              <a:rPr lang="en-US" dirty="0" err="1">
                <a:latin typeface="Abadi" panose="020B0604020104020204" pitchFamily="34" charset="0"/>
              </a:rPr>
              <a:t>occultata</a:t>
            </a:r>
            <a:r>
              <a:rPr lang="en-US" dirty="0">
                <a:latin typeface="Abadi" panose="020B0604020104020204" pitchFamily="34" charset="0"/>
              </a:rPr>
              <a:t> e </a:t>
            </a:r>
            <a:r>
              <a:rPr lang="en-US" dirty="0" err="1">
                <a:latin typeface="Abadi" panose="020B0604020104020204" pitchFamily="34" charset="0"/>
              </a:rPr>
              <a:t>bisogna</a:t>
            </a:r>
            <a:r>
              <a:rPr lang="en-US" dirty="0">
                <a:latin typeface="Abadi" panose="020B0604020104020204" pitchFamily="34" charset="0"/>
              </a:rPr>
              <a:t> </a:t>
            </a:r>
            <a:r>
              <a:rPr lang="en-US" dirty="0" err="1">
                <a:latin typeface="Abadi" panose="020B0604020104020204" pitchFamily="34" charset="0"/>
              </a:rPr>
              <a:t>intercettarla</a:t>
            </a:r>
            <a:r>
              <a:rPr lang="en-US" dirty="0">
                <a:latin typeface="Abadi" panose="020B0604020104020204" pitchFamily="34" charset="0"/>
              </a:rPr>
              <a:t> </a:t>
            </a:r>
            <a:r>
              <a:rPr lang="en-US" dirty="0" err="1">
                <a:latin typeface="Abadi" panose="020B0604020104020204" pitchFamily="34" charset="0"/>
              </a:rPr>
              <a:t>attraverso</a:t>
            </a:r>
            <a:r>
              <a:rPr lang="en-US" dirty="0">
                <a:latin typeface="Abadi" panose="020B0604020104020204" pitchFamily="34" charset="0"/>
              </a:rPr>
              <a:t> un «</a:t>
            </a:r>
            <a:r>
              <a:rPr lang="en-US" dirty="0" err="1">
                <a:latin typeface="Abadi" panose="020B0604020104020204" pitchFamily="34" charset="0"/>
              </a:rPr>
              <a:t>approccio</a:t>
            </a:r>
            <a:r>
              <a:rPr lang="en-US" dirty="0">
                <a:latin typeface="Abadi" panose="020B0604020104020204" pitchFamily="34" charset="0"/>
              </a:rPr>
              <a:t> da </a:t>
            </a:r>
            <a:r>
              <a:rPr lang="en-US" dirty="0" err="1">
                <a:latin typeface="Abadi" panose="020B0604020104020204" pitchFamily="34" charset="0"/>
              </a:rPr>
              <a:t>investigatore</a:t>
            </a:r>
            <a:r>
              <a:rPr lang="en-US" dirty="0">
                <a:latin typeface="Abadi" panose="020B0604020104020204" pitchFamily="34" charset="0"/>
              </a:rPr>
              <a:t>».</a:t>
            </a:r>
          </a:p>
          <a:p>
            <a:pPr marL="285750" indent="-228600">
              <a:lnSpc>
                <a:spcPct val="110000"/>
              </a:lnSpc>
              <a:spcAft>
                <a:spcPts val="600"/>
              </a:spcAft>
              <a:buFont typeface="Arial" panose="020B0604020202020204" pitchFamily="34" charset="0"/>
              <a:buChar char="•"/>
            </a:pPr>
            <a:endParaRPr lang="en-US" dirty="0">
              <a:latin typeface="Abadi" panose="020B0604020104020204" pitchFamily="34" charset="0"/>
            </a:endParaRPr>
          </a:p>
          <a:p>
            <a:pPr marL="285750" indent="-228600">
              <a:lnSpc>
                <a:spcPct val="110000"/>
              </a:lnSpc>
              <a:spcAft>
                <a:spcPts val="600"/>
              </a:spcAft>
              <a:buFont typeface="Arial" panose="020B0604020202020204" pitchFamily="34" charset="0"/>
              <a:buChar char="•"/>
            </a:pPr>
            <a:r>
              <a:rPr lang="en-US" dirty="0" err="1">
                <a:latin typeface="Abadi" panose="020B0604020104020204" pitchFamily="34" charset="0"/>
              </a:rPr>
              <a:t>Così</a:t>
            </a:r>
            <a:r>
              <a:rPr lang="en-US" dirty="0">
                <a:latin typeface="Abadi" panose="020B0604020104020204" pitchFamily="34" charset="0"/>
              </a:rPr>
              <a:t>, </a:t>
            </a:r>
            <a:r>
              <a:rPr lang="en-US" dirty="0" err="1">
                <a:latin typeface="Abadi" panose="020B0604020104020204" pitchFamily="34" charset="0"/>
              </a:rPr>
              <a:t>spesso</a:t>
            </a:r>
            <a:r>
              <a:rPr lang="en-US" dirty="0">
                <a:latin typeface="Abadi" panose="020B0604020104020204" pitchFamily="34" charset="0"/>
              </a:rPr>
              <a:t>, «</a:t>
            </a:r>
            <a:r>
              <a:rPr lang="en-US" dirty="0" err="1">
                <a:latin typeface="Abadi" panose="020B0604020104020204" pitchFamily="34" charset="0"/>
              </a:rPr>
              <a:t>l’angoscia</a:t>
            </a:r>
            <a:r>
              <a:rPr lang="en-US" dirty="0">
                <a:latin typeface="Abadi" panose="020B0604020104020204" pitchFamily="34" charset="0"/>
              </a:rPr>
              <a:t> del </a:t>
            </a:r>
            <a:r>
              <a:rPr lang="en-US" dirty="0" err="1">
                <a:latin typeface="Abadi" panose="020B0604020104020204" pitchFamily="34" charset="0"/>
              </a:rPr>
              <a:t>nulla</a:t>
            </a:r>
            <a:r>
              <a:rPr lang="en-US" dirty="0">
                <a:latin typeface="Abadi" panose="020B0604020104020204" pitchFamily="34" charset="0"/>
              </a:rPr>
              <a:t>» </a:t>
            </a:r>
            <a:r>
              <a:rPr lang="en-US" dirty="0" err="1">
                <a:latin typeface="Abadi" panose="020B0604020104020204" pitchFamily="34" charset="0"/>
              </a:rPr>
              <a:t>nasconde</a:t>
            </a:r>
            <a:r>
              <a:rPr lang="en-US" dirty="0">
                <a:latin typeface="Abadi" panose="020B0604020104020204" pitchFamily="34" charset="0"/>
              </a:rPr>
              <a:t> in </a:t>
            </a:r>
            <a:r>
              <a:rPr lang="en-US" dirty="0" err="1">
                <a:latin typeface="Abadi" panose="020B0604020104020204" pitchFamily="34" charset="0"/>
              </a:rPr>
              <a:t>sè</a:t>
            </a:r>
            <a:r>
              <a:rPr lang="en-US" dirty="0">
                <a:latin typeface="Abadi" panose="020B0604020104020204" pitchFamily="34" charset="0"/>
              </a:rPr>
              <a:t> proprio la </a:t>
            </a:r>
            <a:r>
              <a:rPr lang="en-US" dirty="0" err="1">
                <a:latin typeface="Abadi" panose="020B0604020104020204" pitchFamily="34" charset="0"/>
              </a:rPr>
              <a:t>paura</a:t>
            </a:r>
            <a:r>
              <a:rPr lang="en-US" dirty="0">
                <a:latin typeface="Abadi" panose="020B0604020104020204" pitchFamily="34" charset="0"/>
              </a:rPr>
              <a:t> </a:t>
            </a:r>
            <a:r>
              <a:rPr lang="en-US" dirty="0" err="1">
                <a:latin typeface="Abadi" panose="020B0604020104020204" pitchFamily="34" charset="0"/>
              </a:rPr>
              <a:t>della</a:t>
            </a:r>
            <a:r>
              <a:rPr lang="en-US" dirty="0">
                <a:latin typeface="Abadi" panose="020B0604020104020204" pitchFamily="34" charset="0"/>
              </a:rPr>
              <a:t> </a:t>
            </a:r>
            <a:r>
              <a:rPr lang="en-US" dirty="0" err="1">
                <a:latin typeface="Abadi" panose="020B0604020104020204" pitchFamily="34" charset="0"/>
              </a:rPr>
              <a:t>morte</a:t>
            </a:r>
            <a:r>
              <a:rPr lang="en-US" dirty="0">
                <a:latin typeface="Abadi" panose="020B0604020104020204" pitchFamily="34" charset="0"/>
              </a:rPr>
              <a:t>. </a:t>
            </a:r>
          </a:p>
          <a:p>
            <a:pPr indent="-228600">
              <a:lnSpc>
                <a:spcPct val="110000"/>
              </a:lnSpc>
              <a:spcAft>
                <a:spcPts val="600"/>
              </a:spcAft>
              <a:buFont typeface="Arial" panose="020B0604020202020204" pitchFamily="34" charset="0"/>
              <a:buChar char="•"/>
            </a:pPr>
            <a:endParaRPr lang="en-US" dirty="0">
              <a:latin typeface="Abadi" panose="020B0604020104020204" pitchFamily="34" charset="0"/>
            </a:endParaRPr>
          </a:p>
          <a:p>
            <a:pPr indent="-228600">
              <a:lnSpc>
                <a:spcPct val="110000"/>
              </a:lnSpc>
              <a:spcAft>
                <a:spcPts val="600"/>
              </a:spcAft>
              <a:buFont typeface="Arial" panose="020B0604020202020204" pitchFamily="34" charset="0"/>
              <a:buChar char="•"/>
            </a:pPr>
            <a:r>
              <a:rPr lang="en-US" dirty="0" err="1">
                <a:latin typeface="Abadi" panose="020B0604020104020204" pitchFamily="34" charset="0"/>
              </a:rPr>
              <a:t>Tendiamo</a:t>
            </a:r>
            <a:r>
              <a:rPr lang="en-US" dirty="0">
                <a:latin typeface="Abadi" panose="020B0604020104020204" pitchFamily="34" charset="0"/>
              </a:rPr>
              <a:t> a </a:t>
            </a:r>
            <a:r>
              <a:rPr lang="en-US" dirty="0" err="1">
                <a:latin typeface="Abadi" panose="020B0604020104020204" pitchFamily="34" charset="0"/>
              </a:rPr>
              <a:t>spostare</a:t>
            </a:r>
            <a:r>
              <a:rPr lang="en-US" dirty="0">
                <a:latin typeface="Abadi" panose="020B0604020104020204" pitchFamily="34" charset="0"/>
              </a:rPr>
              <a:t> tale </a:t>
            </a:r>
            <a:r>
              <a:rPr lang="en-US" dirty="0" err="1">
                <a:latin typeface="Abadi" panose="020B0604020104020204" pitchFamily="34" charset="0"/>
              </a:rPr>
              <a:t>paura</a:t>
            </a:r>
            <a:r>
              <a:rPr lang="en-US" dirty="0">
                <a:latin typeface="Abadi" panose="020B0604020104020204" pitchFamily="34" charset="0"/>
              </a:rPr>
              <a:t> </a:t>
            </a:r>
            <a:r>
              <a:rPr lang="en-US" dirty="0" err="1">
                <a:latin typeface="Abadi" panose="020B0604020104020204" pitchFamily="34" charset="0"/>
              </a:rPr>
              <a:t>su</a:t>
            </a:r>
            <a:r>
              <a:rPr lang="en-US" dirty="0">
                <a:latin typeface="Abadi" panose="020B0604020104020204" pitchFamily="34" charset="0"/>
              </a:rPr>
              <a:t> </a:t>
            </a:r>
            <a:r>
              <a:rPr lang="en-US" dirty="0" err="1">
                <a:latin typeface="Abadi" panose="020B0604020104020204" pitchFamily="34" charset="0"/>
              </a:rPr>
              <a:t>altro</a:t>
            </a:r>
            <a:r>
              <a:rPr lang="en-US" dirty="0">
                <a:latin typeface="Abadi" panose="020B0604020104020204" pitchFamily="34" charset="0"/>
              </a:rPr>
              <a:t> (es. </a:t>
            </a:r>
            <a:r>
              <a:rPr lang="en-US" dirty="0" err="1">
                <a:latin typeface="Abadi" panose="020B0604020104020204" pitchFamily="34" charset="0"/>
              </a:rPr>
              <a:t>i</a:t>
            </a:r>
            <a:r>
              <a:rPr lang="en-US" dirty="0">
                <a:latin typeface="Abadi" panose="020B0604020104020204" pitchFamily="34" charset="0"/>
              </a:rPr>
              <a:t> </a:t>
            </a:r>
            <a:r>
              <a:rPr lang="en-US" dirty="0" err="1">
                <a:latin typeface="Abadi" panose="020B0604020104020204" pitchFamily="34" charset="0"/>
              </a:rPr>
              <a:t>figli</a:t>
            </a:r>
            <a:r>
              <a:rPr lang="en-US" dirty="0">
                <a:latin typeface="Abadi" panose="020B0604020104020204" pitchFamily="34" charset="0"/>
              </a:rPr>
              <a:t> </a:t>
            </a:r>
            <a:r>
              <a:rPr lang="en-US" dirty="0" err="1">
                <a:latin typeface="Abadi" panose="020B0604020104020204" pitchFamily="34" charset="0"/>
              </a:rPr>
              <a:t>che</a:t>
            </a:r>
            <a:r>
              <a:rPr lang="en-US" dirty="0">
                <a:latin typeface="Abadi" panose="020B0604020104020204" pitchFamily="34" charset="0"/>
              </a:rPr>
              <a:t> </a:t>
            </a:r>
            <a:r>
              <a:rPr lang="en-US" dirty="0" err="1">
                <a:latin typeface="Abadi" panose="020B0604020104020204" pitchFamily="34" charset="0"/>
              </a:rPr>
              <a:t>rappresentano</a:t>
            </a:r>
            <a:r>
              <a:rPr lang="en-US" dirty="0">
                <a:latin typeface="Abadi" panose="020B0604020104020204" pitchFamily="34" charset="0"/>
              </a:rPr>
              <a:t> un </a:t>
            </a:r>
            <a:r>
              <a:rPr lang="en-US" dirty="0" err="1">
                <a:latin typeface="Abadi" panose="020B0604020104020204" pitchFamily="34" charset="0"/>
              </a:rPr>
              <a:t>progetto</a:t>
            </a:r>
            <a:r>
              <a:rPr lang="en-US" dirty="0">
                <a:latin typeface="Abadi" panose="020B0604020104020204" pitchFamily="34" charset="0"/>
              </a:rPr>
              <a:t> di </a:t>
            </a:r>
            <a:r>
              <a:rPr lang="en-US" dirty="0" err="1">
                <a:latin typeface="Abadi" panose="020B0604020104020204" pitchFamily="34" charset="0"/>
              </a:rPr>
              <a:t>immortalità</a:t>
            </a:r>
            <a:r>
              <a:rPr lang="en-US" dirty="0">
                <a:latin typeface="Abadi" panose="020B0604020104020204" pitchFamily="34" charset="0"/>
              </a:rPr>
              <a:t>)</a:t>
            </a:r>
          </a:p>
        </p:txBody>
      </p:sp>
      <mc:AlternateContent xmlns:mc="http://schemas.openxmlformats.org/markup-compatibility/2006" xmlns:p14="http://schemas.microsoft.com/office/powerpoint/2010/main">
        <mc:Choice Requires="p14">
          <p:contentPart p14:bwMode="auto" r:id="rId2">
            <p14:nvContentPartPr>
              <p14:cNvPr id="20" name="Ink 1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20" name="Ink 1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4" name="Immagine 3" descr="Immagine che contiene clipart, cappello, Animazione, Cartoni animati&#10;&#10;Descrizione generata automaticamente">
            <a:extLst>
              <a:ext uri="{FF2B5EF4-FFF2-40B4-BE49-F238E27FC236}">
                <a16:creationId xmlns:a16="http://schemas.microsoft.com/office/drawing/2014/main" id="{FE7B2D40-BD60-7FE6-0D13-EA4E3E1295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9048" y="1607069"/>
            <a:ext cx="5458968" cy="3643861"/>
          </a:xfrm>
          <a:prstGeom prst="rect">
            <a:avLst/>
          </a:prstGeom>
        </p:spPr>
      </p:pic>
    </p:spTree>
    <p:extLst>
      <p:ext uri="{BB962C8B-B14F-4D97-AF65-F5344CB8AC3E}">
        <p14:creationId xmlns:p14="http://schemas.microsoft.com/office/powerpoint/2010/main" val="3314411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8"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C29D62"/>
          </a:solidFill>
          <a:ln w="38100" cap="rnd">
            <a:solidFill>
              <a:srgbClr val="C29D6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57E0E637-1CA2-04D0-F43B-C362AB42E92C}"/>
              </a:ext>
            </a:extLst>
          </p:cNvPr>
          <p:cNvSpPr txBox="1"/>
          <p:nvPr/>
        </p:nvSpPr>
        <p:spPr>
          <a:xfrm>
            <a:off x="630936" y="2660904"/>
            <a:ext cx="4818888" cy="3547872"/>
          </a:xfrm>
          <a:prstGeom prst="rect">
            <a:avLst/>
          </a:prstGeom>
        </p:spPr>
        <p:txBody>
          <a:bodyPr vert="horz" lIns="91440" tIns="45720" rIns="91440" bIns="45720" rtlCol="0" anchor="t">
            <a:noAutofit/>
          </a:bodyPr>
          <a:lstStyle/>
          <a:p>
            <a:pPr marL="57150">
              <a:lnSpc>
                <a:spcPct val="110000"/>
              </a:lnSpc>
              <a:spcAft>
                <a:spcPts val="600"/>
              </a:spcAft>
            </a:pPr>
            <a:r>
              <a:rPr lang="en-US" sz="2400" dirty="0" err="1">
                <a:latin typeface="Abadi" panose="020B0604020104020204" pitchFamily="34" charset="0"/>
              </a:rPr>
              <a:t>Quando</a:t>
            </a:r>
            <a:r>
              <a:rPr lang="en-US" sz="2400" dirty="0">
                <a:latin typeface="Abadi" panose="020B0604020104020204" pitchFamily="34" charset="0"/>
              </a:rPr>
              <a:t> la </a:t>
            </a:r>
            <a:r>
              <a:rPr lang="en-US" sz="2400" dirty="0" err="1">
                <a:latin typeface="Abadi" panose="020B0604020104020204" pitchFamily="34" charset="0"/>
              </a:rPr>
              <a:t>paura</a:t>
            </a:r>
            <a:r>
              <a:rPr lang="en-US" sz="2400" dirty="0">
                <a:latin typeface="Abadi" panose="020B0604020104020204" pitchFamily="34" charset="0"/>
              </a:rPr>
              <a:t> </a:t>
            </a:r>
            <a:r>
              <a:rPr lang="en-US" sz="2400" dirty="0" err="1">
                <a:latin typeface="Abadi" panose="020B0604020104020204" pitchFamily="34" charset="0"/>
              </a:rPr>
              <a:t>della</a:t>
            </a:r>
            <a:r>
              <a:rPr lang="en-US" sz="2400" dirty="0">
                <a:latin typeface="Abadi" panose="020B0604020104020204" pitchFamily="34" charset="0"/>
              </a:rPr>
              <a:t> </a:t>
            </a:r>
            <a:r>
              <a:rPr lang="en-US" sz="2400" dirty="0" err="1">
                <a:latin typeface="Abadi" panose="020B0604020104020204" pitchFamily="34" charset="0"/>
              </a:rPr>
              <a:t>morte</a:t>
            </a:r>
            <a:r>
              <a:rPr lang="en-US" sz="2400" dirty="0">
                <a:latin typeface="Abadi" panose="020B0604020104020204" pitchFamily="34" charset="0"/>
              </a:rPr>
              <a:t> </a:t>
            </a:r>
            <a:r>
              <a:rPr lang="en-US" sz="2400" dirty="0" err="1">
                <a:latin typeface="Abadi" panose="020B0604020104020204" pitchFamily="34" charset="0"/>
              </a:rPr>
              <a:t>viene</a:t>
            </a:r>
            <a:r>
              <a:rPr lang="en-US" sz="2400" dirty="0">
                <a:latin typeface="Abadi" panose="020B0604020104020204" pitchFamily="34" charset="0"/>
              </a:rPr>
              <a:t> </a:t>
            </a:r>
            <a:r>
              <a:rPr lang="en-US" sz="2400" dirty="0" err="1">
                <a:latin typeface="Abadi" panose="020B0604020104020204" pitchFamily="34" charset="0"/>
              </a:rPr>
              <a:t>nascosta</a:t>
            </a:r>
            <a:r>
              <a:rPr lang="en-US" sz="2400" dirty="0">
                <a:latin typeface="Abadi" panose="020B0604020104020204" pitchFamily="34" charset="0"/>
              </a:rPr>
              <a:t> e </a:t>
            </a:r>
            <a:r>
              <a:rPr lang="en-US" sz="2400" dirty="0" err="1">
                <a:latin typeface="Abadi" panose="020B0604020104020204" pitchFamily="34" charset="0"/>
              </a:rPr>
              <a:t>mascherata</a:t>
            </a:r>
            <a:r>
              <a:rPr lang="en-US" sz="2400" dirty="0">
                <a:latin typeface="Abadi" panose="020B0604020104020204" pitchFamily="34" charset="0"/>
              </a:rPr>
              <a:t>, </a:t>
            </a:r>
            <a:r>
              <a:rPr lang="en-US" sz="2400" dirty="0" err="1">
                <a:latin typeface="Abadi" panose="020B0604020104020204" pitchFamily="34" charset="0"/>
              </a:rPr>
              <a:t>possiamo</a:t>
            </a:r>
            <a:r>
              <a:rPr lang="en-US" sz="2400" dirty="0">
                <a:latin typeface="Abadi" panose="020B0604020104020204" pitchFamily="34" charset="0"/>
              </a:rPr>
              <a:t> </a:t>
            </a:r>
            <a:r>
              <a:rPr lang="en-US" sz="2400" dirty="0" err="1">
                <a:latin typeface="Abadi" panose="020B0604020104020204" pitchFamily="34" charset="0"/>
              </a:rPr>
              <a:t>sviluppare</a:t>
            </a:r>
            <a:r>
              <a:rPr lang="en-US" sz="2400" dirty="0">
                <a:latin typeface="Abadi" panose="020B0604020104020204" pitchFamily="34" charset="0"/>
              </a:rPr>
              <a:t> </a:t>
            </a:r>
            <a:r>
              <a:rPr lang="en-US" sz="2400" dirty="0" err="1">
                <a:latin typeface="Abadi" panose="020B0604020104020204" pitchFamily="34" charset="0"/>
              </a:rPr>
              <a:t>sintomi</a:t>
            </a:r>
            <a:r>
              <a:rPr lang="en-US" sz="2400" dirty="0">
                <a:latin typeface="Abadi" panose="020B0604020104020204" pitchFamily="34" charset="0"/>
              </a:rPr>
              <a:t> in </a:t>
            </a:r>
            <a:r>
              <a:rPr lang="en-US" sz="2400" dirty="0" err="1">
                <a:latin typeface="Abadi" panose="020B0604020104020204" pitchFamily="34" charset="0"/>
              </a:rPr>
              <a:t>grado</a:t>
            </a:r>
            <a:r>
              <a:rPr lang="en-US" sz="2400" dirty="0">
                <a:latin typeface="Abadi" panose="020B0604020104020204" pitchFamily="34" charset="0"/>
              </a:rPr>
              <a:t> di </a:t>
            </a:r>
            <a:r>
              <a:rPr lang="en-US" sz="2400" dirty="0" err="1">
                <a:latin typeface="Abadi" panose="020B0604020104020204" pitchFamily="34" charset="0"/>
              </a:rPr>
              <a:t>interferire</a:t>
            </a:r>
            <a:r>
              <a:rPr lang="en-US" sz="2400" dirty="0">
                <a:latin typeface="Abadi" panose="020B0604020104020204" pitchFamily="34" charset="0"/>
              </a:rPr>
              <a:t> </a:t>
            </a:r>
            <a:r>
              <a:rPr lang="en-US" sz="2400" dirty="0" err="1">
                <a:latin typeface="Abadi" panose="020B0604020104020204" pitchFamily="34" charset="0"/>
              </a:rPr>
              <a:t>pesantemente</a:t>
            </a:r>
            <a:r>
              <a:rPr lang="en-US" sz="2400" dirty="0">
                <a:latin typeface="Abadi" panose="020B0604020104020204" pitchFamily="34" charset="0"/>
              </a:rPr>
              <a:t> </a:t>
            </a:r>
            <a:r>
              <a:rPr lang="en-US" sz="2400" dirty="0" err="1">
                <a:latin typeface="Abadi" panose="020B0604020104020204" pitchFamily="34" charset="0"/>
              </a:rPr>
              <a:t>nelle</a:t>
            </a:r>
            <a:r>
              <a:rPr lang="en-US" sz="2400" dirty="0">
                <a:latin typeface="Abadi" panose="020B0604020104020204" pitchFamily="34" charset="0"/>
              </a:rPr>
              <a:t> </a:t>
            </a:r>
            <a:r>
              <a:rPr lang="en-US" sz="2400" dirty="0" err="1">
                <a:latin typeface="Abadi" panose="020B0604020104020204" pitchFamily="34" charset="0"/>
              </a:rPr>
              <a:t>nostre</a:t>
            </a:r>
            <a:r>
              <a:rPr lang="en-US" sz="2400" dirty="0">
                <a:latin typeface="Abadi" panose="020B0604020104020204" pitchFamily="34" charset="0"/>
              </a:rPr>
              <a:t> </a:t>
            </a:r>
            <a:r>
              <a:rPr lang="en-US" sz="2400" dirty="0" err="1">
                <a:latin typeface="Abadi" panose="020B0604020104020204" pitchFamily="34" charset="0"/>
              </a:rPr>
              <a:t>vite</a:t>
            </a:r>
            <a:r>
              <a:rPr lang="en-US" sz="2400" dirty="0">
                <a:latin typeface="Abadi" panose="020B0604020104020204" pitchFamily="34" charset="0"/>
              </a:rPr>
              <a:t>: </a:t>
            </a:r>
            <a:r>
              <a:rPr lang="en-US" sz="2400" dirty="0" err="1">
                <a:latin typeface="Abadi" panose="020B0604020104020204" pitchFamily="34" charset="0"/>
              </a:rPr>
              <a:t>forme</a:t>
            </a:r>
            <a:r>
              <a:rPr lang="en-US" sz="2400" dirty="0">
                <a:latin typeface="Abadi" panose="020B0604020104020204" pitchFamily="34" charset="0"/>
              </a:rPr>
              <a:t> di </a:t>
            </a:r>
            <a:r>
              <a:rPr lang="en-US" sz="2400" dirty="0" err="1">
                <a:latin typeface="Abadi" panose="020B0604020104020204" pitchFamily="34" charset="0"/>
              </a:rPr>
              <a:t>ipocondria</a:t>
            </a:r>
            <a:r>
              <a:rPr lang="en-US" sz="2400" dirty="0">
                <a:latin typeface="Abadi" panose="020B0604020104020204" pitchFamily="34" charset="0"/>
              </a:rPr>
              <a:t>, </a:t>
            </a:r>
            <a:r>
              <a:rPr lang="en-US" sz="2400" dirty="0" err="1">
                <a:latin typeface="Abadi" panose="020B0604020104020204" pitchFamily="34" charset="0"/>
              </a:rPr>
              <a:t>timori</a:t>
            </a:r>
            <a:r>
              <a:rPr lang="en-US" sz="2400" dirty="0">
                <a:latin typeface="Abadi" panose="020B0604020104020204" pitchFamily="34" charset="0"/>
              </a:rPr>
              <a:t> di </a:t>
            </a:r>
            <a:r>
              <a:rPr lang="en-US" sz="2400" dirty="0" err="1">
                <a:latin typeface="Abadi" panose="020B0604020104020204" pitchFamily="34" charset="0"/>
              </a:rPr>
              <a:t>vario</a:t>
            </a:r>
            <a:r>
              <a:rPr lang="en-US" sz="2400" dirty="0">
                <a:latin typeface="Abadi" panose="020B0604020104020204" pitchFamily="34" charset="0"/>
              </a:rPr>
              <a:t> </a:t>
            </a:r>
            <a:r>
              <a:rPr lang="en-US" sz="2400" dirty="0" err="1">
                <a:latin typeface="Abadi" panose="020B0604020104020204" pitchFamily="34" charset="0"/>
              </a:rPr>
              <a:t>genere</a:t>
            </a:r>
            <a:r>
              <a:rPr lang="en-US" sz="2400" dirty="0">
                <a:latin typeface="Abadi" panose="020B0604020104020204" pitchFamily="34" charset="0"/>
              </a:rPr>
              <a:t> </a:t>
            </a:r>
            <a:r>
              <a:rPr lang="en-US" sz="2400" dirty="0" err="1">
                <a:latin typeface="Abadi" panose="020B0604020104020204" pitchFamily="34" charset="0"/>
              </a:rPr>
              <a:t>che</a:t>
            </a:r>
            <a:r>
              <a:rPr lang="en-US" sz="2400" dirty="0">
                <a:latin typeface="Abadi" panose="020B0604020104020204" pitchFamily="34" charset="0"/>
              </a:rPr>
              <a:t> ci </a:t>
            </a:r>
            <a:r>
              <a:rPr lang="en-US" sz="2400" dirty="0" err="1">
                <a:latin typeface="Abadi" panose="020B0604020104020204" pitchFamily="34" charset="0"/>
              </a:rPr>
              <a:t>impediscono</a:t>
            </a:r>
            <a:r>
              <a:rPr lang="en-US" sz="2400" dirty="0">
                <a:latin typeface="Abadi" panose="020B0604020104020204" pitchFamily="34" charset="0"/>
              </a:rPr>
              <a:t> di </a:t>
            </a:r>
            <a:r>
              <a:rPr lang="en-US" sz="2400" dirty="0" err="1">
                <a:latin typeface="Abadi" panose="020B0604020104020204" pitchFamily="34" charset="0"/>
              </a:rPr>
              <a:t>dedicarci</a:t>
            </a:r>
            <a:r>
              <a:rPr lang="en-US" sz="2400" dirty="0">
                <a:latin typeface="Abadi" panose="020B0604020104020204" pitchFamily="34" charset="0"/>
              </a:rPr>
              <a:t> ad </a:t>
            </a:r>
            <a:r>
              <a:rPr lang="en-US" sz="2400" dirty="0" err="1">
                <a:latin typeface="Abadi" panose="020B0604020104020204" pitchFamily="34" charset="0"/>
              </a:rPr>
              <a:t>attività</a:t>
            </a:r>
            <a:r>
              <a:rPr lang="en-US" sz="2400" dirty="0">
                <a:latin typeface="Abadi" panose="020B0604020104020204" pitchFamily="34" charset="0"/>
              </a:rPr>
              <a:t> </a:t>
            </a:r>
            <a:r>
              <a:rPr lang="en-US" sz="2400" dirty="0" err="1">
                <a:latin typeface="Abadi" panose="020B0604020104020204" pitchFamily="34" charset="0"/>
              </a:rPr>
              <a:t>che</a:t>
            </a:r>
            <a:r>
              <a:rPr lang="en-US" sz="2400" dirty="0">
                <a:latin typeface="Abadi" panose="020B0604020104020204" pitchFamily="34" charset="0"/>
              </a:rPr>
              <a:t> in </a:t>
            </a:r>
            <a:r>
              <a:rPr lang="en-US" sz="2400" dirty="0" err="1">
                <a:latin typeface="Abadi" panose="020B0604020104020204" pitchFamily="34" charset="0"/>
              </a:rPr>
              <a:t>precedenza</a:t>
            </a:r>
            <a:r>
              <a:rPr lang="en-US" sz="2400" dirty="0">
                <a:latin typeface="Abadi" panose="020B0604020104020204" pitchFamily="34" charset="0"/>
              </a:rPr>
              <a:t> </a:t>
            </a:r>
            <a:r>
              <a:rPr lang="en-US" sz="2400" dirty="0" err="1">
                <a:latin typeface="Abadi" panose="020B0604020104020204" pitchFamily="34" charset="0"/>
              </a:rPr>
              <a:t>praticavamo</a:t>
            </a:r>
            <a:r>
              <a:rPr lang="en-US" sz="2400" dirty="0">
                <a:latin typeface="Abadi" panose="020B0604020104020204" pitchFamily="34" charset="0"/>
              </a:rPr>
              <a:t>.</a:t>
            </a:r>
          </a:p>
        </p:txBody>
      </p:sp>
      <mc:AlternateContent xmlns:mc="http://schemas.openxmlformats.org/markup-compatibility/2006" xmlns:p14="http://schemas.microsoft.com/office/powerpoint/2010/main">
        <mc:Choice Requires="p14">
          <p:contentPart p14:bwMode="auto" r:id="rId2">
            <p14:nvContentPartPr>
              <p14:cNvPr id="20" name="Ink 1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20" name="Ink 1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5" name="Immagine 4" descr="Immagine che contiene computer, cartone animato, Viso umano, computer&#10;&#10;Descrizione generata automaticamente">
            <a:extLst>
              <a:ext uri="{FF2B5EF4-FFF2-40B4-BE49-F238E27FC236}">
                <a16:creationId xmlns:a16="http://schemas.microsoft.com/office/drawing/2014/main" id="{396719B5-E6E7-B2FB-6FBD-15631632E5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4375" y="1903908"/>
            <a:ext cx="4024897" cy="4024897"/>
          </a:xfrm>
          <a:prstGeom prst="rect">
            <a:avLst/>
          </a:prstGeom>
        </p:spPr>
      </p:pic>
    </p:spTree>
    <p:extLst>
      <p:ext uri="{BB962C8B-B14F-4D97-AF65-F5344CB8AC3E}">
        <p14:creationId xmlns:p14="http://schemas.microsoft.com/office/powerpoint/2010/main" val="1934093151"/>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emplate>Bozzetto</Template>
  <TotalTime>278</TotalTime>
  <Words>1753</Words>
  <Application>Microsoft Office PowerPoint</Application>
  <PresentationFormat>Widescreen</PresentationFormat>
  <Paragraphs>124</Paragraphs>
  <Slides>34</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34</vt:i4>
      </vt:variant>
    </vt:vector>
  </HeadingPairs>
  <TitlesOfParts>
    <vt:vector size="41" baseType="lpstr">
      <vt:lpstr>Abadi</vt:lpstr>
      <vt:lpstr>ADLaM Display</vt:lpstr>
      <vt:lpstr>Arial</vt:lpstr>
      <vt:lpstr>The Hand Bold</vt:lpstr>
      <vt:lpstr>The Serif Hand Black</vt:lpstr>
      <vt:lpstr>Wingdings</vt:lpstr>
      <vt:lpstr>SketchyVTI</vt:lpstr>
      <vt:lpstr>Il tempo vola: uno sguardo all’avanzare dell’età </vt:lpstr>
      <vt:lpstr>Presentazione standard di PowerPoint</vt:lpstr>
      <vt:lpstr>Presentazione standard di PowerPoint</vt:lpstr>
      <vt:lpstr>Presentazione standard di PowerPoint</vt:lpstr>
      <vt:lpstr>Presentazione standard di PowerPoint</vt:lpstr>
      <vt:lpstr>Ognuno ha paura della morte a modo suo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Greta Capelli 2</dc:creator>
  <cp:lastModifiedBy>Greta Capelli 2</cp:lastModifiedBy>
  <cp:revision>4</cp:revision>
  <dcterms:created xsi:type="dcterms:W3CDTF">2024-09-14T15:06:48Z</dcterms:created>
  <dcterms:modified xsi:type="dcterms:W3CDTF">2024-10-20T13:12:38Z</dcterms:modified>
</cp:coreProperties>
</file>